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D45221-8AFE-45E5-AF7F-63288AC956F7}" type="doc">
      <dgm:prSet loTypeId="urn:microsoft.com/office/officeart/2005/8/layout/vProcess5" loCatId="process" qsTypeId="urn:microsoft.com/office/officeart/2005/8/quickstyle/simple3" qsCatId="simple" csTypeId="urn:microsoft.com/office/officeart/2005/8/colors/accent1_2" csCatId="accent1" phldr="1"/>
      <dgm:spPr/>
      <dgm:t>
        <a:bodyPr/>
        <a:lstStyle/>
        <a:p>
          <a:endParaRPr lang="uk-UA"/>
        </a:p>
      </dgm:t>
    </dgm:pt>
    <dgm:pt modelId="{69B268FE-93C9-4A91-AEEA-E0057E7CD840}">
      <dgm:prSet custT="1"/>
      <dgm:spPr/>
      <dgm:t>
        <a:bodyPr/>
        <a:lstStyle/>
        <a:p>
          <a:pPr rtl="0"/>
          <a:r>
            <a:rPr lang="uk-UA" sz="1400" dirty="0" smtClean="0"/>
            <a:t>1. </a:t>
          </a:r>
          <a:r>
            <a:rPr lang="uk-UA" sz="1400" dirty="0" smtClean="0">
              <a:latin typeface="Times New Roman" pitchFamily="18" charset="0"/>
              <a:cs typeface="Times New Roman" pitchFamily="18" charset="0"/>
            </a:rPr>
            <a:t>засвідчена іпотекодержателем копія письмової вимоги про усунення порушення основного зобов’язання та/або умов іпотечного договору, надісланої іпотекодержателем іпотекодавцю та боржникові, якщо він є відмінним від іпотекодавця;</a:t>
          </a:r>
          <a:endParaRPr lang="uk-UA" sz="1400" dirty="0">
            <a:latin typeface="Times New Roman" pitchFamily="18" charset="0"/>
            <a:cs typeface="Times New Roman" pitchFamily="18" charset="0"/>
          </a:endParaRPr>
        </a:p>
      </dgm:t>
    </dgm:pt>
    <dgm:pt modelId="{5671B8A2-83E0-4574-BBEC-FB25236ECBBE}" type="parTrans" cxnId="{B737C227-C6E2-4DED-AFBD-F9DD0E174BC0}">
      <dgm:prSet/>
      <dgm:spPr/>
      <dgm:t>
        <a:bodyPr/>
        <a:lstStyle/>
        <a:p>
          <a:endParaRPr lang="uk-UA"/>
        </a:p>
      </dgm:t>
    </dgm:pt>
    <dgm:pt modelId="{7FFAA567-355A-4B08-BEF1-3558DC994938}" type="sibTrans" cxnId="{B737C227-C6E2-4DED-AFBD-F9DD0E174BC0}">
      <dgm:prSet/>
      <dgm:spPr/>
      <dgm:t>
        <a:bodyPr/>
        <a:lstStyle/>
        <a:p>
          <a:endParaRPr lang="uk-UA"/>
        </a:p>
      </dgm:t>
    </dgm:pt>
    <dgm:pt modelId="{26816A7B-E7EE-49E0-AEC8-236CB488E08F}">
      <dgm:prSet custT="1"/>
      <dgm:spPr/>
      <dgm:t>
        <a:bodyPr/>
        <a:lstStyle/>
        <a:p>
          <a:pPr rtl="0"/>
          <a:r>
            <a:rPr lang="uk-UA" sz="1400" dirty="0" smtClean="0">
              <a:latin typeface="Times New Roman" pitchFamily="18" charset="0"/>
              <a:cs typeface="Times New Roman" pitchFamily="18" charset="0"/>
            </a:rPr>
            <a:t>2.  засвідчена іпотекодержателем копія повідомлення про вручення рекомендованого поштового відправлення або поштового відправлення з оголошеною цінністю, яким надіслано вимогу, зазначену у підпункті 1 цього пункту, з відміткою про вручення адресату, або</a:t>
          </a:r>
          <a:endParaRPr lang="uk-UA" sz="1400" dirty="0">
            <a:latin typeface="Times New Roman" pitchFamily="18" charset="0"/>
            <a:cs typeface="Times New Roman" pitchFamily="18" charset="0"/>
          </a:endParaRPr>
        </a:p>
      </dgm:t>
    </dgm:pt>
    <dgm:pt modelId="{38401DDC-99D5-40E7-BAEF-EB981A0C0494}" type="parTrans" cxnId="{E7EF13CE-C784-45B8-A01C-42EEBC39DFB2}">
      <dgm:prSet/>
      <dgm:spPr/>
      <dgm:t>
        <a:bodyPr/>
        <a:lstStyle/>
        <a:p>
          <a:endParaRPr lang="uk-UA"/>
        </a:p>
      </dgm:t>
    </dgm:pt>
    <dgm:pt modelId="{B87B9E36-6409-4B62-B353-03DE49FEC866}" type="sibTrans" cxnId="{E7EF13CE-C784-45B8-A01C-42EEBC39DFB2}">
      <dgm:prSet/>
      <dgm:spPr/>
      <dgm:t>
        <a:bodyPr/>
        <a:lstStyle/>
        <a:p>
          <a:endParaRPr lang="uk-UA"/>
        </a:p>
      </dgm:t>
    </dgm:pt>
    <dgm:pt modelId="{599EA366-E33F-4AD2-BD36-3CD91061AB5E}">
      <dgm:prSet custT="1"/>
      <dgm:spPr/>
      <dgm:t>
        <a:bodyPr/>
        <a:lstStyle/>
        <a:p>
          <a:pPr rtl="0"/>
          <a:r>
            <a:rPr lang="uk-UA" sz="1400" dirty="0" smtClean="0">
              <a:latin typeface="Times New Roman" pitchFamily="18" charset="0"/>
              <a:cs typeface="Times New Roman" pitchFamily="18" charset="0"/>
            </a:rPr>
            <a:t>засвідчена іпотекодержателем копія рекомендованого поштового відправлення або поштового відправлення з оголошеною цінністю, яким надіслано вимогу, зазначену у підпункті 1 цього пункту, з позначкою про відмову адресата від одержання такого відправлення, або </a:t>
          </a:r>
          <a:endParaRPr lang="uk-UA" sz="1400" dirty="0">
            <a:latin typeface="Times New Roman" pitchFamily="18" charset="0"/>
            <a:cs typeface="Times New Roman" pitchFamily="18" charset="0"/>
          </a:endParaRPr>
        </a:p>
      </dgm:t>
    </dgm:pt>
    <dgm:pt modelId="{B5B40F68-79FB-460B-8F5B-A30F4D690A6F}" type="parTrans" cxnId="{853A84A6-AFDF-48F8-9DB7-8BDFD54D38B3}">
      <dgm:prSet/>
      <dgm:spPr/>
      <dgm:t>
        <a:bodyPr/>
        <a:lstStyle/>
        <a:p>
          <a:endParaRPr lang="uk-UA"/>
        </a:p>
      </dgm:t>
    </dgm:pt>
    <dgm:pt modelId="{D9D8AC61-6DCF-4915-AA04-631FBC22D54C}" type="sibTrans" cxnId="{853A84A6-AFDF-48F8-9DB7-8BDFD54D38B3}">
      <dgm:prSet/>
      <dgm:spPr/>
      <dgm:t>
        <a:bodyPr/>
        <a:lstStyle/>
        <a:p>
          <a:endParaRPr lang="uk-UA"/>
        </a:p>
      </dgm:t>
    </dgm:pt>
    <dgm:pt modelId="{3D80FD76-521B-4D3F-BEE7-019430C878E2}">
      <dgm:prSet custT="1"/>
      <dgm:spPr/>
      <dgm:t>
        <a:bodyPr/>
        <a:lstStyle/>
        <a:p>
          <a:pPr rtl="0"/>
          <a:r>
            <a:rPr lang="uk-UA" sz="1200" dirty="0" smtClean="0">
              <a:latin typeface="Times New Roman" pitchFamily="18" charset="0"/>
              <a:cs typeface="Times New Roman" pitchFamily="18" charset="0"/>
            </a:rPr>
            <a:t>засвідчені іпотекодержателем копії рекомендованих поштових відправлень або поштових відправлень з оголошеною цінністю (поштових конвертів), якими не менше ніж двічі з періодичністю не менше ніж один місяць надсилалася вимога, зазначена у підпункті 1 цього пункту, та які повернулися відправнику у зв’язку із відсутністю адресата або закінченням встановленого строку зберігання поштового відправлення, або</a:t>
          </a:r>
          <a:endParaRPr lang="uk-UA" sz="1200" dirty="0">
            <a:latin typeface="Times New Roman" pitchFamily="18" charset="0"/>
            <a:cs typeface="Times New Roman" pitchFamily="18" charset="0"/>
          </a:endParaRPr>
        </a:p>
      </dgm:t>
    </dgm:pt>
    <dgm:pt modelId="{E599AC79-13D5-42B5-B8D6-0C206E4B62A1}" type="parTrans" cxnId="{77E47195-D058-422E-A789-2DD92142C43A}">
      <dgm:prSet/>
      <dgm:spPr/>
      <dgm:t>
        <a:bodyPr/>
        <a:lstStyle/>
        <a:p>
          <a:endParaRPr lang="uk-UA"/>
        </a:p>
      </dgm:t>
    </dgm:pt>
    <dgm:pt modelId="{5318BE60-A246-44F7-8831-39B1D0768708}" type="sibTrans" cxnId="{77E47195-D058-422E-A789-2DD92142C43A}">
      <dgm:prSet/>
      <dgm:spPr/>
      <dgm:t>
        <a:bodyPr/>
        <a:lstStyle/>
        <a:p>
          <a:endParaRPr lang="uk-UA"/>
        </a:p>
      </dgm:t>
    </dgm:pt>
    <dgm:pt modelId="{23681912-519B-4327-ADEB-8E70D03F96E1}">
      <dgm:prSet custT="1"/>
      <dgm:spPr/>
      <dgm:t>
        <a:bodyPr/>
        <a:lstStyle/>
        <a:p>
          <a:pPr rtl="0"/>
          <a:r>
            <a:rPr lang="uk-UA" sz="1050" dirty="0" smtClean="0">
              <a:solidFill>
                <a:schemeClr val="tx1"/>
              </a:solidFill>
              <a:latin typeface="Times New Roman" pitchFamily="18" charset="0"/>
              <a:cs typeface="Times New Roman" pitchFamily="18" charset="0"/>
            </a:rPr>
            <a:t>засвідчені іпотекодержателем паперові копії електронного листа, яким за допомогою засобів інформаційної, телекомунікаційної або інформаційно-телекомунікаційної системи, що забезпечує обмін електронними документами, надіслано вимогу, зазначену у підпункті 1 цього пункту, та електронного службового повідомлення відповідної системи, яким підтверджується доставка відповідного електронного листа за адресою електронної пошти адресата (у разі коли договором з іпотекодавцем або боржником, якщо він є відмінним від іпотекодавця, передбачено можливість обміну електронними документами);</a:t>
          </a:r>
          <a:endParaRPr lang="uk-UA" sz="1050" dirty="0">
            <a:solidFill>
              <a:schemeClr val="tx1"/>
            </a:solidFill>
            <a:latin typeface="Times New Roman" pitchFamily="18" charset="0"/>
            <a:cs typeface="Times New Roman" pitchFamily="18" charset="0"/>
          </a:endParaRPr>
        </a:p>
      </dgm:t>
    </dgm:pt>
    <dgm:pt modelId="{736F03A3-B026-45FB-9AFA-904AC29DD55C}" type="parTrans" cxnId="{4F3F84A1-765C-48BC-8D2C-DB83F864EC2A}">
      <dgm:prSet/>
      <dgm:spPr/>
      <dgm:t>
        <a:bodyPr/>
        <a:lstStyle/>
        <a:p>
          <a:endParaRPr lang="uk-UA"/>
        </a:p>
      </dgm:t>
    </dgm:pt>
    <dgm:pt modelId="{29F54780-4C7F-4F73-BE4D-DF73EA50873E}" type="sibTrans" cxnId="{4F3F84A1-765C-48BC-8D2C-DB83F864EC2A}">
      <dgm:prSet/>
      <dgm:spPr/>
      <dgm:t>
        <a:bodyPr/>
        <a:lstStyle/>
        <a:p>
          <a:endParaRPr lang="uk-UA"/>
        </a:p>
      </dgm:t>
    </dgm:pt>
    <dgm:pt modelId="{4FB3ED24-AD82-4D45-8F64-84AE2975E205}">
      <dgm:prSet/>
      <dgm:spPr/>
      <dgm:t>
        <a:bodyPr/>
        <a:lstStyle/>
        <a:p>
          <a:pPr rtl="0"/>
          <a:endParaRPr lang="uk-UA" dirty="0"/>
        </a:p>
      </dgm:t>
    </dgm:pt>
    <dgm:pt modelId="{CF64B33F-88D9-4D1B-B2B5-5481EE69F6E9}" type="parTrans" cxnId="{1B3D4BE8-BA44-4633-A9DB-50198DA8D7D2}">
      <dgm:prSet/>
      <dgm:spPr/>
      <dgm:t>
        <a:bodyPr/>
        <a:lstStyle/>
        <a:p>
          <a:endParaRPr lang="uk-UA"/>
        </a:p>
      </dgm:t>
    </dgm:pt>
    <dgm:pt modelId="{A4941F77-2663-42A4-8609-4E493C6714DB}" type="sibTrans" cxnId="{1B3D4BE8-BA44-4633-A9DB-50198DA8D7D2}">
      <dgm:prSet/>
      <dgm:spPr/>
      <dgm:t>
        <a:bodyPr/>
        <a:lstStyle/>
        <a:p>
          <a:endParaRPr lang="uk-UA"/>
        </a:p>
      </dgm:t>
    </dgm:pt>
    <dgm:pt modelId="{8625FA32-6085-472F-BC9B-0D58D0C8350D}">
      <dgm:prSet/>
      <dgm:spPr/>
      <dgm:t>
        <a:bodyPr/>
        <a:lstStyle/>
        <a:p>
          <a:endParaRPr lang="uk-UA" dirty="0"/>
        </a:p>
      </dgm:t>
    </dgm:pt>
    <dgm:pt modelId="{B7DE3C8B-D5DA-4A66-93DA-AB598774D0E6}" type="parTrans" cxnId="{217E40F4-7A78-4098-AAC7-C58AF3021678}">
      <dgm:prSet/>
      <dgm:spPr/>
      <dgm:t>
        <a:bodyPr/>
        <a:lstStyle/>
        <a:p>
          <a:endParaRPr lang="uk-UA"/>
        </a:p>
      </dgm:t>
    </dgm:pt>
    <dgm:pt modelId="{EC6D7F7B-06B8-4134-A3A4-7C1293637EDF}" type="sibTrans" cxnId="{217E40F4-7A78-4098-AAC7-C58AF3021678}">
      <dgm:prSet/>
      <dgm:spPr/>
      <dgm:t>
        <a:bodyPr/>
        <a:lstStyle/>
        <a:p>
          <a:endParaRPr lang="uk-UA"/>
        </a:p>
      </dgm:t>
    </dgm:pt>
    <dgm:pt modelId="{6A37FFAF-10B3-4133-9558-707A1CC0235C}">
      <dgm:prSet/>
      <dgm:spPr/>
      <dgm:t>
        <a:bodyPr/>
        <a:lstStyle/>
        <a:p>
          <a:endParaRPr lang="uk-UA" dirty="0"/>
        </a:p>
      </dgm:t>
    </dgm:pt>
    <dgm:pt modelId="{516AC073-39F9-439B-9190-983B2EBD21A8}" type="parTrans" cxnId="{E8AE95A9-2769-4975-B1B8-DFC64966D383}">
      <dgm:prSet/>
      <dgm:spPr/>
      <dgm:t>
        <a:bodyPr/>
        <a:lstStyle/>
        <a:p>
          <a:endParaRPr lang="uk-UA"/>
        </a:p>
      </dgm:t>
    </dgm:pt>
    <dgm:pt modelId="{2CFC02D4-901E-4B66-A80C-B57FC7412E80}" type="sibTrans" cxnId="{E8AE95A9-2769-4975-B1B8-DFC64966D383}">
      <dgm:prSet/>
      <dgm:spPr/>
      <dgm:t>
        <a:bodyPr/>
        <a:lstStyle/>
        <a:p>
          <a:endParaRPr lang="uk-UA"/>
        </a:p>
      </dgm:t>
    </dgm:pt>
    <dgm:pt modelId="{F727295A-6121-4E75-89D6-D65690AB0D3D}">
      <dgm:prSet/>
      <dgm:spPr/>
      <dgm:t>
        <a:bodyPr/>
        <a:lstStyle/>
        <a:p>
          <a:pPr rtl="0"/>
          <a:endParaRPr lang="uk-UA" dirty="0"/>
        </a:p>
      </dgm:t>
    </dgm:pt>
    <dgm:pt modelId="{36ACA071-34BD-4B34-8CA6-F7E6F3C3A2BD}" type="parTrans" cxnId="{709878AB-D73D-4239-960B-77B16E23E8EF}">
      <dgm:prSet/>
      <dgm:spPr/>
      <dgm:t>
        <a:bodyPr/>
        <a:lstStyle/>
        <a:p>
          <a:endParaRPr lang="uk-UA"/>
        </a:p>
      </dgm:t>
    </dgm:pt>
    <dgm:pt modelId="{085659F6-1125-4968-A9C7-5E54E19F3251}" type="sibTrans" cxnId="{709878AB-D73D-4239-960B-77B16E23E8EF}">
      <dgm:prSet/>
      <dgm:spPr/>
      <dgm:t>
        <a:bodyPr/>
        <a:lstStyle/>
        <a:p>
          <a:endParaRPr lang="uk-UA"/>
        </a:p>
      </dgm:t>
    </dgm:pt>
    <dgm:pt modelId="{81206FAF-C179-47B8-9333-2EA37F6C4897}" type="pres">
      <dgm:prSet presAssocID="{07D45221-8AFE-45E5-AF7F-63288AC956F7}" presName="outerComposite" presStyleCnt="0">
        <dgm:presLayoutVars>
          <dgm:chMax val="5"/>
          <dgm:dir/>
          <dgm:resizeHandles val="exact"/>
        </dgm:presLayoutVars>
      </dgm:prSet>
      <dgm:spPr/>
      <dgm:t>
        <a:bodyPr/>
        <a:lstStyle/>
        <a:p>
          <a:endParaRPr lang="uk-UA"/>
        </a:p>
      </dgm:t>
    </dgm:pt>
    <dgm:pt modelId="{F431F1FE-BB8F-482F-A07C-55B9D18BEC25}" type="pres">
      <dgm:prSet presAssocID="{07D45221-8AFE-45E5-AF7F-63288AC956F7}" presName="dummyMaxCanvas" presStyleCnt="0">
        <dgm:presLayoutVars/>
      </dgm:prSet>
      <dgm:spPr/>
    </dgm:pt>
    <dgm:pt modelId="{E6FF29FA-7911-423C-A79E-CE115C74DDD9}" type="pres">
      <dgm:prSet presAssocID="{07D45221-8AFE-45E5-AF7F-63288AC956F7}" presName="FiveNodes_1" presStyleLbl="node1" presStyleIdx="0" presStyleCnt="5">
        <dgm:presLayoutVars>
          <dgm:bulletEnabled val="1"/>
        </dgm:presLayoutVars>
      </dgm:prSet>
      <dgm:spPr/>
      <dgm:t>
        <a:bodyPr/>
        <a:lstStyle/>
        <a:p>
          <a:endParaRPr lang="uk-UA"/>
        </a:p>
      </dgm:t>
    </dgm:pt>
    <dgm:pt modelId="{FB1E5168-13BA-4AF2-96D9-63CED628929C}" type="pres">
      <dgm:prSet presAssocID="{07D45221-8AFE-45E5-AF7F-63288AC956F7}" presName="FiveNodes_2" presStyleLbl="node1" presStyleIdx="1" presStyleCnt="5" custScaleY="108479">
        <dgm:presLayoutVars>
          <dgm:bulletEnabled val="1"/>
        </dgm:presLayoutVars>
      </dgm:prSet>
      <dgm:spPr/>
      <dgm:t>
        <a:bodyPr/>
        <a:lstStyle/>
        <a:p>
          <a:endParaRPr lang="uk-UA"/>
        </a:p>
      </dgm:t>
    </dgm:pt>
    <dgm:pt modelId="{556C043E-E387-4159-8DD1-A943077F0E47}" type="pres">
      <dgm:prSet presAssocID="{07D45221-8AFE-45E5-AF7F-63288AC956F7}" presName="FiveNodes_3" presStyleLbl="node1" presStyleIdx="2" presStyleCnt="5">
        <dgm:presLayoutVars>
          <dgm:bulletEnabled val="1"/>
        </dgm:presLayoutVars>
      </dgm:prSet>
      <dgm:spPr/>
      <dgm:t>
        <a:bodyPr/>
        <a:lstStyle/>
        <a:p>
          <a:endParaRPr lang="uk-UA"/>
        </a:p>
      </dgm:t>
    </dgm:pt>
    <dgm:pt modelId="{232C0C6C-6A8D-4522-B1F8-BD3A97392EE6}" type="pres">
      <dgm:prSet presAssocID="{07D45221-8AFE-45E5-AF7F-63288AC956F7}" presName="FiveNodes_4" presStyleLbl="node1" presStyleIdx="3" presStyleCnt="5">
        <dgm:presLayoutVars>
          <dgm:bulletEnabled val="1"/>
        </dgm:presLayoutVars>
      </dgm:prSet>
      <dgm:spPr/>
      <dgm:t>
        <a:bodyPr/>
        <a:lstStyle/>
        <a:p>
          <a:endParaRPr lang="uk-UA"/>
        </a:p>
      </dgm:t>
    </dgm:pt>
    <dgm:pt modelId="{3D7F7CA3-C9FA-4DE5-9E33-96406032F687}" type="pres">
      <dgm:prSet presAssocID="{07D45221-8AFE-45E5-AF7F-63288AC956F7}" presName="FiveNodes_5" presStyleLbl="node1" presStyleIdx="4" presStyleCnt="5" custScaleX="103303">
        <dgm:presLayoutVars>
          <dgm:bulletEnabled val="1"/>
        </dgm:presLayoutVars>
      </dgm:prSet>
      <dgm:spPr/>
      <dgm:t>
        <a:bodyPr/>
        <a:lstStyle/>
        <a:p>
          <a:endParaRPr lang="uk-UA"/>
        </a:p>
      </dgm:t>
    </dgm:pt>
    <dgm:pt modelId="{D94EBCE7-1E4D-494E-BD8B-6BA95BBEDDE4}" type="pres">
      <dgm:prSet presAssocID="{07D45221-8AFE-45E5-AF7F-63288AC956F7}" presName="FiveConn_1-2" presStyleLbl="fgAccFollowNode1" presStyleIdx="0" presStyleCnt="4">
        <dgm:presLayoutVars>
          <dgm:bulletEnabled val="1"/>
        </dgm:presLayoutVars>
      </dgm:prSet>
      <dgm:spPr/>
      <dgm:t>
        <a:bodyPr/>
        <a:lstStyle/>
        <a:p>
          <a:endParaRPr lang="uk-UA"/>
        </a:p>
      </dgm:t>
    </dgm:pt>
    <dgm:pt modelId="{AFFD339D-59A8-48EE-9E1B-EF0D89F5FB9F}" type="pres">
      <dgm:prSet presAssocID="{07D45221-8AFE-45E5-AF7F-63288AC956F7}" presName="FiveConn_2-3" presStyleLbl="fgAccFollowNode1" presStyleIdx="1" presStyleCnt="4">
        <dgm:presLayoutVars>
          <dgm:bulletEnabled val="1"/>
        </dgm:presLayoutVars>
      </dgm:prSet>
      <dgm:spPr/>
      <dgm:t>
        <a:bodyPr/>
        <a:lstStyle/>
        <a:p>
          <a:endParaRPr lang="uk-UA"/>
        </a:p>
      </dgm:t>
    </dgm:pt>
    <dgm:pt modelId="{E393E11F-6802-4943-BC61-F8656FAD11CC}" type="pres">
      <dgm:prSet presAssocID="{07D45221-8AFE-45E5-AF7F-63288AC956F7}" presName="FiveConn_3-4" presStyleLbl="fgAccFollowNode1" presStyleIdx="2" presStyleCnt="4">
        <dgm:presLayoutVars>
          <dgm:bulletEnabled val="1"/>
        </dgm:presLayoutVars>
      </dgm:prSet>
      <dgm:spPr/>
      <dgm:t>
        <a:bodyPr/>
        <a:lstStyle/>
        <a:p>
          <a:endParaRPr lang="uk-UA"/>
        </a:p>
      </dgm:t>
    </dgm:pt>
    <dgm:pt modelId="{B4F6C126-4C59-40E5-B06C-502E96883E62}" type="pres">
      <dgm:prSet presAssocID="{07D45221-8AFE-45E5-AF7F-63288AC956F7}" presName="FiveConn_4-5" presStyleLbl="fgAccFollowNode1" presStyleIdx="3" presStyleCnt="4">
        <dgm:presLayoutVars>
          <dgm:bulletEnabled val="1"/>
        </dgm:presLayoutVars>
      </dgm:prSet>
      <dgm:spPr/>
      <dgm:t>
        <a:bodyPr/>
        <a:lstStyle/>
        <a:p>
          <a:endParaRPr lang="uk-UA"/>
        </a:p>
      </dgm:t>
    </dgm:pt>
    <dgm:pt modelId="{AFE85935-01A9-4331-AF0B-A5359F47E087}" type="pres">
      <dgm:prSet presAssocID="{07D45221-8AFE-45E5-AF7F-63288AC956F7}" presName="FiveNodes_1_text" presStyleLbl="node1" presStyleIdx="4" presStyleCnt="5">
        <dgm:presLayoutVars>
          <dgm:bulletEnabled val="1"/>
        </dgm:presLayoutVars>
      </dgm:prSet>
      <dgm:spPr/>
      <dgm:t>
        <a:bodyPr/>
        <a:lstStyle/>
        <a:p>
          <a:endParaRPr lang="uk-UA"/>
        </a:p>
      </dgm:t>
    </dgm:pt>
    <dgm:pt modelId="{1F2572FC-168D-4998-B2AF-DC4CCEB23570}" type="pres">
      <dgm:prSet presAssocID="{07D45221-8AFE-45E5-AF7F-63288AC956F7}" presName="FiveNodes_2_text" presStyleLbl="node1" presStyleIdx="4" presStyleCnt="5">
        <dgm:presLayoutVars>
          <dgm:bulletEnabled val="1"/>
        </dgm:presLayoutVars>
      </dgm:prSet>
      <dgm:spPr/>
      <dgm:t>
        <a:bodyPr/>
        <a:lstStyle/>
        <a:p>
          <a:endParaRPr lang="uk-UA"/>
        </a:p>
      </dgm:t>
    </dgm:pt>
    <dgm:pt modelId="{C52845A5-1847-4BFE-99E3-9658CBD3E919}" type="pres">
      <dgm:prSet presAssocID="{07D45221-8AFE-45E5-AF7F-63288AC956F7}" presName="FiveNodes_3_text" presStyleLbl="node1" presStyleIdx="4" presStyleCnt="5">
        <dgm:presLayoutVars>
          <dgm:bulletEnabled val="1"/>
        </dgm:presLayoutVars>
      </dgm:prSet>
      <dgm:spPr/>
      <dgm:t>
        <a:bodyPr/>
        <a:lstStyle/>
        <a:p>
          <a:endParaRPr lang="uk-UA"/>
        </a:p>
      </dgm:t>
    </dgm:pt>
    <dgm:pt modelId="{865B3D5F-0899-49E9-B6D8-EBA7F687551E}" type="pres">
      <dgm:prSet presAssocID="{07D45221-8AFE-45E5-AF7F-63288AC956F7}" presName="FiveNodes_4_text" presStyleLbl="node1" presStyleIdx="4" presStyleCnt="5">
        <dgm:presLayoutVars>
          <dgm:bulletEnabled val="1"/>
        </dgm:presLayoutVars>
      </dgm:prSet>
      <dgm:spPr/>
      <dgm:t>
        <a:bodyPr/>
        <a:lstStyle/>
        <a:p>
          <a:endParaRPr lang="uk-UA"/>
        </a:p>
      </dgm:t>
    </dgm:pt>
    <dgm:pt modelId="{A20A75B2-7F22-48E3-9F62-97CBDBF6CC61}" type="pres">
      <dgm:prSet presAssocID="{07D45221-8AFE-45E5-AF7F-63288AC956F7}" presName="FiveNodes_5_text" presStyleLbl="node1" presStyleIdx="4" presStyleCnt="5">
        <dgm:presLayoutVars>
          <dgm:bulletEnabled val="1"/>
        </dgm:presLayoutVars>
      </dgm:prSet>
      <dgm:spPr/>
      <dgm:t>
        <a:bodyPr/>
        <a:lstStyle/>
        <a:p>
          <a:endParaRPr lang="uk-UA"/>
        </a:p>
      </dgm:t>
    </dgm:pt>
  </dgm:ptLst>
  <dgm:cxnLst>
    <dgm:cxn modelId="{C2EE429A-E521-4BDE-A859-AF2A663DFB55}" type="presOf" srcId="{69B268FE-93C9-4A91-AEEA-E0057E7CD840}" destId="{E6FF29FA-7911-423C-A79E-CE115C74DDD9}" srcOrd="0" destOrd="0" presId="urn:microsoft.com/office/officeart/2005/8/layout/vProcess5"/>
    <dgm:cxn modelId="{1CCD8C2C-5011-40EA-AAA5-68A9B45A59A3}" type="presOf" srcId="{5318BE60-A246-44F7-8831-39B1D0768708}" destId="{B4F6C126-4C59-40E5-B06C-502E96883E62}" srcOrd="0" destOrd="0" presId="urn:microsoft.com/office/officeart/2005/8/layout/vProcess5"/>
    <dgm:cxn modelId="{B737C227-C6E2-4DED-AFBD-F9DD0E174BC0}" srcId="{07D45221-8AFE-45E5-AF7F-63288AC956F7}" destId="{69B268FE-93C9-4A91-AEEA-E0057E7CD840}" srcOrd="0" destOrd="0" parTransId="{5671B8A2-83E0-4574-BBEC-FB25236ECBBE}" sibTransId="{7FFAA567-355A-4B08-BEF1-3558DC994938}"/>
    <dgm:cxn modelId="{E7A76EC1-60D4-451D-BCED-50DD5F1C478F}" type="presOf" srcId="{3D80FD76-521B-4D3F-BEE7-019430C878E2}" destId="{865B3D5F-0899-49E9-B6D8-EBA7F687551E}" srcOrd="1" destOrd="0" presId="urn:microsoft.com/office/officeart/2005/8/layout/vProcess5"/>
    <dgm:cxn modelId="{BA2DBB80-3BD2-4440-BB42-E61E154DF79D}" type="presOf" srcId="{69B268FE-93C9-4A91-AEEA-E0057E7CD840}" destId="{AFE85935-01A9-4331-AF0B-A5359F47E087}" srcOrd="1" destOrd="0" presId="urn:microsoft.com/office/officeart/2005/8/layout/vProcess5"/>
    <dgm:cxn modelId="{853A84A6-AFDF-48F8-9DB7-8BDFD54D38B3}" srcId="{07D45221-8AFE-45E5-AF7F-63288AC956F7}" destId="{599EA366-E33F-4AD2-BD36-3CD91061AB5E}" srcOrd="2" destOrd="0" parTransId="{B5B40F68-79FB-460B-8F5B-A30F4D690A6F}" sibTransId="{D9D8AC61-6DCF-4915-AA04-631FBC22D54C}"/>
    <dgm:cxn modelId="{E7EF13CE-C784-45B8-A01C-42EEBC39DFB2}" srcId="{07D45221-8AFE-45E5-AF7F-63288AC956F7}" destId="{26816A7B-E7EE-49E0-AEC8-236CB488E08F}" srcOrd="1" destOrd="0" parTransId="{38401DDC-99D5-40E7-BAEF-EB981A0C0494}" sibTransId="{B87B9E36-6409-4B62-B353-03DE49FEC866}"/>
    <dgm:cxn modelId="{4D37E5D1-73E3-4EFE-8669-C53C026CF927}" type="presOf" srcId="{D9D8AC61-6DCF-4915-AA04-631FBC22D54C}" destId="{E393E11F-6802-4943-BC61-F8656FAD11CC}" srcOrd="0" destOrd="0" presId="urn:microsoft.com/office/officeart/2005/8/layout/vProcess5"/>
    <dgm:cxn modelId="{4358B444-0808-4911-AB99-517DF342193D}" type="presOf" srcId="{26816A7B-E7EE-49E0-AEC8-236CB488E08F}" destId="{FB1E5168-13BA-4AF2-96D9-63CED628929C}" srcOrd="0" destOrd="0" presId="urn:microsoft.com/office/officeart/2005/8/layout/vProcess5"/>
    <dgm:cxn modelId="{6C43641A-8C4F-4D45-A27E-F06314B88009}" type="presOf" srcId="{3D80FD76-521B-4D3F-BEE7-019430C878E2}" destId="{232C0C6C-6A8D-4522-B1F8-BD3A97392EE6}" srcOrd="0" destOrd="0" presId="urn:microsoft.com/office/officeart/2005/8/layout/vProcess5"/>
    <dgm:cxn modelId="{217E40F4-7A78-4098-AAC7-C58AF3021678}" srcId="{07D45221-8AFE-45E5-AF7F-63288AC956F7}" destId="{8625FA32-6085-472F-BC9B-0D58D0C8350D}" srcOrd="6" destOrd="0" parTransId="{B7DE3C8B-D5DA-4A66-93DA-AB598774D0E6}" sibTransId="{EC6D7F7B-06B8-4134-A3A4-7C1293637EDF}"/>
    <dgm:cxn modelId="{2103DEAE-6F5C-4AB7-AA7C-D29B9A108810}" type="presOf" srcId="{23681912-519B-4327-ADEB-8E70D03F96E1}" destId="{3D7F7CA3-C9FA-4DE5-9E33-96406032F687}" srcOrd="0" destOrd="0" presId="urn:microsoft.com/office/officeart/2005/8/layout/vProcess5"/>
    <dgm:cxn modelId="{BF9E2030-71F0-4DD9-99E7-8089447E8203}" type="presOf" srcId="{23681912-519B-4327-ADEB-8E70D03F96E1}" destId="{A20A75B2-7F22-48E3-9F62-97CBDBF6CC61}" srcOrd="1" destOrd="0" presId="urn:microsoft.com/office/officeart/2005/8/layout/vProcess5"/>
    <dgm:cxn modelId="{900D3055-27B0-4CDC-BA20-B377E1FB74AE}" type="presOf" srcId="{07D45221-8AFE-45E5-AF7F-63288AC956F7}" destId="{81206FAF-C179-47B8-9333-2EA37F6C4897}" srcOrd="0" destOrd="0" presId="urn:microsoft.com/office/officeart/2005/8/layout/vProcess5"/>
    <dgm:cxn modelId="{7F6359B7-3D64-4742-8448-86AED114DC03}" type="presOf" srcId="{599EA366-E33F-4AD2-BD36-3CD91061AB5E}" destId="{C52845A5-1847-4BFE-99E3-9658CBD3E919}" srcOrd="1" destOrd="0" presId="urn:microsoft.com/office/officeart/2005/8/layout/vProcess5"/>
    <dgm:cxn modelId="{4F3F84A1-765C-48BC-8D2C-DB83F864EC2A}" srcId="{07D45221-8AFE-45E5-AF7F-63288AC956F7}" destId="{23681912-519B-4327-ADEB-8E70D03F96E1}" srcOrd="4" destOrd="0" parTransId="{736F03A3-B026-45FB-9AFA-904AC29DD55C}" sibTransId="{29F54780-4C7F-4F73-BE4D-DF73EA50873E}"/>
    <dgm:cxn modelId="{5AF975D2-5106-4414-A853-D4689C6E7F28}" type="presOf" srcId="{599EA366-E33F-4AD2-BD36-3CD91061AB5E}" destId="{556C043E-E387-4159-8DD1-A943077F0E47}" srcOrd="0" destOrd="0" presId="urn:microsoft.com/office/officeart/2005/8/layout/vProcess5"/>
    <dgm:cxn modelId="{2D01E77A-FEE9-4CBE-B2D6-32EE8C6CC978}" type="presOf" srcId="{26816A7B-E7EE-49E0-AEC8-236CB488E08F}" destId="{1F2572FC-168D-4998-B2AF-DC4CCEB23570}" srcOrd="1" destOrd="0" presId="urn:microsoft.com/office/officeart/2005/8/layout/vProcess5"/>
    <dgm:cxn modelId="{709878AB-D73D-4239-960B-77B16E23E8EF}" srcId="{07D45221-8AFE-45E5-AF7F-63288AC956F7}" destId="{F727295A-6121-4E75-89D6-D65690AB0D3D}" srcOrd="8" destOrd="0" parTransId="{36ACA071-34BD-4B34-8CA6-F7E6F3C3A2BD}" sibTransId="{085659F6-1125-4968-A9C7-5E54E19F3251}"/>
    <dgm:cxn modelId="{77E47195-D058-422E-A789-2DD92142C43A}" srcId="{07D45221-8AFE-45E5-AF7F-63288AC956F7}" destId="{3D80FD76-521B-4D3F-BEE7-019430C878E2}" srcOrd="3" destOrd="0" parTransId="{E599AC79-13D5-42B5-B8D6-0C206E4B62A1}" sibTransId="{5318BE60-A246-44F7-8831-39B1D0768708}"/>
    <dgm:cxn modelId="{DAE7CB5A-137A-47D8-9D7C-BD6E2DC2D35B}" type="presOf" srcId="{B87B9E36-6409-4B62-B353-03DE49FEC866}" destId="{AFFD339D-59A8-48EE-9E1B-EF0D89F5FB9F}" srcOrd="0" destOrd="0" presId="urn:microsoft.com/office/officeart/2005/8/layout/vProcess5"/>
    <dgm:cxn modelId="{1B3D4BE8-BA44-4633-A9DB-50198DA8D7D2}" srcId="{07D45221-8AFE-45E5-AF7F-63288AC956F7}" destId="{4FB3ED24-AD82-4D45-8F64-84AE2975E205}" srcOrd="5" destOrd="0" parTransId="{CF64B33F-88D9-4D1B-B2B5-5481EE69F6E9}" sibTransId="{A4941F77-2663-42A4-8609-4E493C6714DB}"/>
    <dgm:cxn modelId="{E8AE95A9-2769-4975-B1B8-DFC64966D383}" srcId="{07D45221-8AFE-45E5-AF7F-63288AC956F7}" destId="{6A37FFAF-10B3-4133-9558-707A1CC0235C}" srcOrd="7" destOrd="0" parTransId="{516AC073-39F9-439B-9190-983B2EBD21A8}" sibTransId="{2CFC02D4-901E-4B66-A80C-B57FC7412E80}"/>
    <dgm:cxn modelId="{0CE11B23-53E7-4E06-B319-8538E7E8C81C}" type="presOf" srcId="{7FFAA567-355A-4B08-BEF1-3558DC994938}" destId="{D94EBCE7-1E4D-494E-BD8B-6BA95BBEDDE4}" srcOrd="0" destOrd="0" presId="urn:microsoft.com/office/officeart/2005/8/layout/vProcess5"/>
    <dgm:cxn modelId="{79480D16-1BC3-4FD6-BB72-8D65D3E14F1E}" type="presParOf" srcId="{81206FAF-C179-47B8-9333-2EA37F6C4897}" destId="{F431F1FE-BB8F-482F-A07C-55B9D18BEC25}" srcOrd="0" destOrd="0" presId="urn:microsoft.com/office/officeart/2005/8/layout/vProcess5"/>
    <dgm:cxn modelId="{8D054A3C-B300-4E00-95F9-221D26D99369}" type="presParOf" srcId="{81206FAF-C179-47B8-9333-2EA37F6C4897}" destId="{E6FF29FA-7911-423C-A79E-CE115C74DDD9}" srcOrd="1" destOrd="0" presId="urn:microsoft.com/office/officeart/2005/8/layout/vProcess5"/>
    <dgm:cxn modelId="{D378BD26-C5EA-4AE2-ACEC-B587DB9DE8F7}" type="presParOf" srcId="{81206FAF-C179-47B8-9333-2EA37F6C4897}" destId="{FB1E5168-13BA-4AF2-96D9-63CED628929C}" srcOrd="2" destOrd="0" presId="urn:microsoft.com/office/officeart/2005/8/layout/vProcess5"/>
    <dgm:cxn modelId="{FE5D064E-668A-43F6-8282-7F280E45175F}" type="presParOf" srcId="{81206FAF-C179-47B8-9333-2EA37F6C4897}" destId="{556C043E-E387-4159-8DD1-A943077F0E47}" srcOrd="3" destOrd="0" presId="urn:microsoft.com/office/officeart/2005/8/layout/vProcess5"/>
    <dgm:cxn modelId="{183DDB7D-90E0-4193-AD74-599F54A1D907}" type="presParOf" srcId="{81206FAF-C179-47B8-9333-2EA37F6C4897}" destId="{232C0C6C-6A8D-4522-B1F8-BD3A97392EE6}" srcOrd="4" destOrd="0" presId="urn:microsoft.com/office/officeart/2005/8/layout/vProcess5"/>
    <dgm:cxn modelId="{52770717-894D-437A-9218-4CF1D853A2FB}" type="presParOf" srcId="{81206FAF-C179-47B8-9333-2EA37F6C4897}" destId="{3D7F7CA3-C9FA-4DE5-9E33-96406032F687}" srcOrd="5" destOrd="0" presId="urn:microsoft.com/office/officeart/2005/8/layout/vProcess5"/>
    <dgm:cxn modelId="{4F8482DE-94C9-41B4-AC50-17DB9489CC15}" type="presParOf" srcId="{81206FAF-C179-47B8-9333-2EA37F6C4897}" destId="{D94EBCE7-1E4D-494E-BD8B-6BA95BBEDDE4}" srcOrd="6" destOrd="0" presId="urn:microsoft.com/office/officeart/2005/8/layout/vProcess5"/>
    <dgm:cxn modelId="{43461A41-76B4-468B-8134-C89AAEE0C451}" type="presParOf" srcId="{81206FAF-C179-47B8-9333-2EA37F6C4897}" destId="{AFFD339D-59A8-48EE-9E1B-EF0D89F5FB9F}" srcOrd="7" destOrd="0" presId="urn:microsoft.com/office/officeart/2005/8/layout/vProcess5"/>
    <dgm:cxn modelId="{1C4424C5-B34F-453D-9493-D3EE15AD0EB2}" type="presParOf" srcId="{81206FAF-C179-47B8-9333-2EA37F6C4897}" destId="{E393E11F-6802-4943-BC61-F8656FAD11CC}" srcOrd="8" destOrd="0" presId="urn:microsoft.com/office/officeart/2005/8/layout/vProcess5"/>
    <dgm:cxn modelId="{97F93433-B13E-4826-B1BF-C38B90D81B0F}" type="presParOf" srcId="{81206FAF-C179-47B8-9333-2EA37F6C4897}" destId="{B4F6C126-4C59-40E5-B06C-502E96883E62}" srcOrd="9" destOrd="0" presId="urn:microsoft.com/office/officeart/2005/8/layout/vProcess5"/>
    <dgm:cxn modelId="{A20F5990-668D-458A-B720-E5D1CEFF5D9E}" type="presParOf" srcId="{81206FAF-C179-47B8-9333-2EA37F6C4897}" destId="{AFE85935-01A9-4331-AF0B-A5359F47E087}" srcOrd="10" destOrd="0" presId="urn:microsoft.com/office/officeart/2005/8/layout/vProcess5"/>
    <dgm:cxn modelId="{9B3550FE-88C1-430B-909E-3045C8DF40D3}" type="presParOf" srcId="{81206FAF-C179-47B8-9333-2EA37F6C4897}" destId="{1F2572FC-168D-4998-B2AF-DC4CCEB23570}" srcOrd="11" destOrd="0" presId="urn:microsoft.com/office/officeart/2005/8/layout/vProcess5"/>
    <dgm:cxn modelId="{BA8B9382-8020-4B1C-856F-D3FAC3AB694B}" type="presParOf" srcId="{81206FAF-C179-47B8-9333-2EA37F6C4897}" destId="{C52845A5-1847-4BFE-99E3-9658CBD3E919}" srcOrd="12" destOrd="0" presId="urn:microsoft.com/office/officeart/2005/8/layout/vProcess5"/>
    <dgm:cxn modelId="{8367810D-BE8D-4B79-B08C-42BDD9F5DDAC}" type="presParOf" srcId="{81206FAF-C179-47B8-9333-2EA37F6C4897}" destId="{865B3D5F-0899-49E9-B6D8-EBA7F687551E}" srcOrd="13" destOrd="0" presId="urn:microsoft.com/office/officeart/2005/8/layout/vProcess5"/>
    <dgm:cxn modelId="{786BF466-7C98-43D5-AB0D-EEE5DC5E0922}" type="presParOf" srcId="{81206FAF-C179-47B8-9333-2EA37F6C4897}" destId="{A20A75B2-7F22-48E3-9F62-97CBDBF6CC61}"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3D1CB9-9510-4369-88C8-8D31F670BA9C}" type="doc">
      <dgm:prSet loTypeId="urn:microsoft.com/office/officeart/2005/8/layout/vProcess5" loCatId="process" qsTypeId="urn:microsoft.com/office/officeart/2005/8/quickstyle/simple3" qsCatId="simple" csTypeId="urn:microsoft.com/office/officeart/2005/8/colors/accent1_2" csCatId="accent1" phldr="1"/>
      <dgm:spPr/>
      <dgm:t>
        <a:bodyPr/>
        <a:lstStyle/>
        <a:p>
          <a:endParaRPr lang="uk-UA"/>
        </a:p>
      </dgm:t>
    </dgm:pt>
    <dgm:pt modelId="{6163B786-4236-40F5-B07E-727B5C276746}">
      <dgm:prSet custT="1"/>
      <dgm:spPr/>
      <dgm:t>
        <a:bodyPr/>
        <a:lstStyle/>
        <a:p>
          <a:pPr rtl="0"/>
          <a:r>
            <a:rPr lang="uk-UA" sz="1400" dirty="0" smtClean="0">
              <a:latin typeface="Times New Roman" pitchFamily="18" charset="0"/>
              <a:cs typeface="Times New Roman" pitchFamily="18" charset="0"/>
            </a:rPr>
            <a:t>3. довідка іпотекодержателя, що містить відомості про суму боргу за основним зобов’язанням станом на дату не раніше трьох днів до дня подання документів для проведення відповідної державної реєстрації та відомості про вартість предмета іпотеки, визначену суб’єктом оціночної діяльності, станом на дату не раніше 90 днів до дня подання документів для проведення відповідної державної реєстрації;</a:t>
          </a:r>
          <a:endParaRPr lang="uk-UA" sz="1400" dirty="0">
            <a:latin typeface="Times New Roman" pitchFamily="18" charset="0"/>
            <a:cs typeface="Times New Roman" pitchFamily="18" charset="0"/>
          </a:endParaRPr>
        </a:p>
      </dgm:t>
    </dgm:pt>
    <dgm:pt modelId="{321B2180-3AB7-4DF5-A2E9-6A6F15E18DC4}" type="parTrans" cxnId="{AD968F64-41B1-483F-9742-AFAA8902A72E}">
      <dgm:prSet/>
      <dgm:spPr/>
      <dgm:t>
        <a:bodyPr/>
        <a:lstStyle/>
        <a:p>
          <a:endParaRPr lang="uk-UA"/>
        </a:p>
      </dgm:t>
    </dgm:pt>
    <dgm:pt modelId="{E589A4F6-B294-425B-8DA1-9F95C9370325}" type="sibTrans" cxnId="{AD968F64-41B1-483F-9742-AFAA8902A72E}">
      <dgm:prSet/>
      <dgm:spPr/>
      <dgm:t>
        <a:bodyPr/>
        <a:lstStyle/>
        <a:p>
          <a:endParaRPr lang="uk-UA"/>
        </a:p>
      </dgm:t>
    </dgm:pt>
    <dgm:pt modelId="{DC12B598-D9B6-4278-85F4-1C95C3E86AE5}">
      <dgm:prSet custT="1"/>
      <dgm:spPr/>
      <dgm:t>
        <a:bodyPr/>
        <a:lstStyle/>
        <a:p>
          <a:pPr rtl="0"/>
          <a:r>
            <a:rPr lang="uk-UA" sz="1400" dirty="0" smtClean="0">
              <a:latin typeface="Times New Roman" pitchFamily="18" charset="0"/>
              <a:cs typeface="Times New Roman" pitchFamily="18" charset="0"/>
            </a:rPr>
            <a:t>4. заставна (якщо іпотечним договором передбачено її видачу).</a:t>
          </a:r>
          <a:endParaRPr lang="uk-UA" sz="1400" dirty="0">
            <a:latin typeface="Times New Roman" pitchFamily="18" charset="0"/>
            <a:cs typeface="Times New Roman" pitchFamily="18" charset="0"/>
          </a:endParaRPr>
        </a:p>
      </dgm:t>
    </dgm:pt>
    <dgm:pt modelId="{77AB13DC-843C-415C-8DC0-61A33598B076}" type="parTrans" cxnId="{A18FF021-AD92-4CEF-96CE-072DCCAAEFA2}">
      <dgm:prSet/>
      <dgm:spPr/>
      <dgm:t>
        <a:bodyPr/>
        <a:lstStyle/>
        <a:p>
          <a:endParaRPr lang="uk-UA"/>
        </a:p>
      </dgm:t>
    </dgm:pt>
    <dgm:pt modelId="{9DA141E7-6B0D-45D7-9216-509D86FC0E37}" type="sibTrans" cxnId="{A18FF021-AD92-4CEF-96CE-072DCCAAEFA2}">
      <dgm:prSet/>
      <dgm:spPr/>
      <dgm:t>
        <a:bodyPr/>
        <a:lstStyle/>
        <a:p>
          <a:endParaRPr lang="uk-UA"/>
        </a:p>
      </dgm:t>
    </dgm:pt>
    <dgm:pt modelId="{8CB76BEF-0918-4A02-A67F-7EDE3C01C4E5}" type="pres">
      <dgm:prSet presAssocID="{823D1CB9-9510-4369-88C8-8D31F670BA9C}" presName="outerComposite" presStyleCnt="0">
        <dgm:presLayoutVars>
          <dgm:chMax val="5"/>
          <dgm:dir/>
          <dgm:resizeHandles val="exact"/>
        </dgm:presLayoutVars>
      </dgm:prSet>
      <dgm:spPr/>
      <dgm:t>
        <a:bodyPr/>
        <a:lstStyle/>
        <a:p>
          <a:endParaRPr lang="uk-UA"/>
        </a:p>
      </dgm:t>
    </dgm:pt>
    <dgm:pt modelId="{2C2E2040-36D6-483F-B32D-F91BF6F5DF4F}" type="pres">
      <dgm:prSet presAssocID="{823D1CB9-9510-4369-88C8-8D31F670BA9C}" presName="dummyMaxCanvas" presStyleCnt="0">
        <dgm:presLayoutVars/>
      </dgm:prSet>
      <dgm:spPr/>
    </dgm:pt>
    <dgm:pt modelId="{1639F04C-2B5A-47D8-B38E-CA196E30EAA5}" type="pres">
      <dgm:prSet presAssocID="{823D1CB9-9510-4369-88C8-8D31F670BA9C}" presName="TwoNodes_1" presStyleLbl="node1" presStyleIdx="0" presStyleCnt="2" custScaleY="115488">
        <dgm:presLayoutVars>
          <dgm:bulletEnabled val="1"/>
        </dgm:presLayoutVars>
      </dgm:prSet>
      <dgm:spPr/>
      <dgm:t>
        <a:bodyPr/>
        <a:lstStyle/>
        <a:p>
          <a:endParaRPr lang="uk-UA"/>
        </a:p>
      </dgm:t>
    </dgm:pt>
    <dgm:pt modelId="{04B41C4D-A3C1-43C7-A090-2916A97F88AD}" type="pres">
      <dgm:prSet presAssocID="{823D1CB9-9510-4369-88C8-8D31F670BA9C}" presName="TwoNodes_2" presStyleLbl="node1" presStyleIdx="1" presStyleCnt="2">
        <dgm:presLayoutVars>
          <dgm:bulletEnabled val="1"/>
        </dgm:presLayoutVars>
      </dgm:prSet>
      <dgm:spPr/>
      <dgm:t>
        <a:bodyPr/>
        <a:lstStyle/>
        <a:p>
          <a:endParaRPr lang="uk-UA"/>
        </a:p>
      </dgm:t>
    </dgm:pt>
    <dgm:pt modelId="{8F12C6C6-D9AD-41AC-81B3-58ACCC41BC2C}" type="pres">
      <dgm:prSet presAssocID="{823D1CB9-9510-4369-88C8-8D31F670BA9C}" presName="TwoConn_1-2" presStyleLbl="fgAccFollowNode1" presStyleIdx="0" presStyleCnt="1">
        <dgm:presLayoutVars>
          <dgm:bulletEnabled val="1"/>
        </dgm:presLayoutVars>
      </dgm:prSet>
      <dgm:spPr/>
      <dgm:t>
        <a:bodyPr/>
        <a:lstStyle/>
        <a:p>
          <a:endParaRPr lang="uk-UA"/>
        </a:p>
      </dgm:t>
    </dgm:pt>
    <dgm:pt modelId="{50E6AF24-90B9-4C70-806A-832B65F32AC7}" type="pres">
      <dgm:prSet presAssocID="{823D1CB9-9510-4369-88C8-8D31F670BA9C}" presName="TwoNodes_1_text" presStyleLbl="node1" presStyleIdx="1" presStyleCnt="2">
        <dgm:presLayoutVars>
          <dgm:bulletEnabled val="1"/>
        </dgm:presLayoutVars>
      </dgm:prSet>
      <dgm:spPr/>
      <dgm:t>
        <a:bodyPr/>
        <a:lstStyle/>
        <a:p>
          <a:endParaRPr lang="uk-UA"/>
        </a:p>
      </dgm:t>
    </dgm:pt>
    <dgm:pt modelId="{61BFAA43-9A08-42A7-96E6-97F5BD4E93AA}" type="pres">
      <dgm:prSet presAssocID="{823D1CB9-9510-4369-88C8-8D31F670BA9C}" presName="TwoNodes_2_text" presStyleLbl="node1" presStyleIdx="1" presStyleCnt="2">
        <dgm:presLayoutVars>
          <dgm:bulletEnabled val="1"/>
        </dgm:presLayoutVars>
      </dgm:prSet>
      <dgm:spPr/>
      <dgm:t>
        <a:bodyPr/>
        <a:lstStyle/>
        <a:p>
          <a:endParaRPr lang="uk-UA"/>
        </a:p>
      </dgm:t>
    </dgm:pt>
  </dgm:ptLst>
  <dgm:cxnLst>
    <dgm:cxn modelId="{9790DE75-49C6-45BB-92C5-227B7720C8E4}" type="presOf" srcId="{823D1CB9-9510-4369-88C8-8D31F670BA9C}" destId="{8CB76BEF-0918-4A02-A67F-7EDE3C01C4E5}" srcOrd="0" destOrd="0" presId="urn:microsoft.com/office/officeart/2005/8/layout/vProcess5"/>
    <dgm:cxn modelId="{A18FF021-AD92-4CEF-96CE-072DCCAAEFA2}" srcId="{823D1CB9-9510-4369-88C8-8D31F670BA9C}" destId="{DC12B598-D9B6-4278-85F4-1C95C3E86AE5}" srcOrd="1" destOrd="0" parTransId="{77AB13DC-843C-415C-8DC0-61A33598B076}" sibTransId="{9DA141E7-6B0D-45D7-9216-509D86FC0E37}"/>
    <dgm:cxn modelId="{2B7FD690-7C77-4F90-8938-D01A6E7437ED}" type="presOf" srcId="{E589A4F6-B294-425B-8DA1-9F95C9370325}" destId="{8F12C6C6-D9AD-41AC-81B3-58ACCC41BC2C}" srcOrd="0" destOrd="0" presId="urn:microsoft.com/office/officeart/2005/8/layout/vProcess5"/>
    <dgm:cxn modelId="{F8051171-684F-4187-A893-B6C82FB21FFC}" type="presOf" srcId="{DC12B598-D9B6-4278-85F4-1C95C3E86AE5}" destId="{04B41C4D-A3C1-43C7-A090-2916A97F88AD}" srcOrd="0" destOrd="0" presId="urn:microsoft.com/office/officeart/2005/8/layout/vProcess5"/>
    <dgm:cxn modelId="{AD968F64-41B1-483F-9742-AFAA8902A72E}" srcId="{823D1CB9-9510-4369-88C8-8D31F670BA9C}" destId="{6163B786-4236-40F5-B07E-727B5C276746}" srcOrd="0" destOrd="0" parTransId="{321B2180-3AB7-4DF5-A2E9-6A6F15E18DC4}" sibTransId="{E589A4F6-B294-425B-8DA1-9F95C9370325}"/>
    <dgm:cxn modelId="{708C5DF8-D1A8-4FE4-A069-12B46BF9058B}" type="presOf" srcId="{6163B786-4236-40F5-B07E-727B5C276746}" destId="{1639F04C-2B5A-47D8-B38E-CA196E30EAA5}" srcOrd="0" destOrd="0" presId="urn:microsoft.com/office/officeart/2005/8/layout/vProcess5"/>
    <dgm:cxn modelId="{BCB3BE48-B89E-4114-9624-4AF7B9D5779A}" type="presOf" srcId="{6163B786-4236-40F5-B07E-727B5C276746}" destId="{50E6AF24-90B9-4C70-806A-832B65F32AC7}" srcOrd="1" destOrd="0" presId="urn:microsoft.com/office/officeart/2005/8/layout/vProcess5"/>
    <dgm:cxn modelId="{0593A698-51EB-4014-A188-28122B5FCC2C}" type="presOf" srcId="{DC12B598-D9B6-4278-85F4-1C95C3E86AE5}" destId="{61BFAA43-9A08-42A7-96E6-97F5BD4E93AA}" srcOrd="1" destOrd="0" presId="urn:microsoft.com/office/officeart/2005/8/layout/vProcess5"/>
    <dgm:cxn modelId="{9A880440-2B69-4492-B8BE-3089D829FFC6}" type="presParOf" srcId="{8CB76BEF-0918-4A02-A67F-7EDE3C01C4E5}" destId="{2C2E2040-36D6-483F-B32D-F91BF6F5DF4F}" srcOrd="0" destOrd="0" presId="urn:microsoft.com/office/officeart/2005/8/layout/vProcess5"/>
    <dgm:cxn modelId="{451EEC6C-33B0-4CCE-98A4-C689BCD20FF6}" type="presParOf" srcId="{8CB76BEF-0918-4A02-A67F-7EDE3C01C4E5}" destId="{1639F04C-2B5A-47D8-B38E-CA196E30EAA5}" srcOrd="1" destOrd="0" presId="urn:microsoft.com/office/officeart/2005/8/layout/vProcess5"/>
    <dgm:cxn modelId="{26F48245-456F-42AB-A536-4E5A706B57A8}" type="presParOf" srcId="{8CB76BEF-0918-4A02-A67F-7EDE3C01C4E5}" destId="{04B41C4D-A3C1-43C7-A090-2916A97F88AD}" srcOrd="2" destOrd="0" presId="urn:microsoft.com/office/officeart/2005/8/layout/vProcess5"/>
    <dgm:cxn modelId="{AA521B97-E7E4-4DC6-9964-DCD37D2521DB}" type="presParOf" srcId="{8CB76BEF-0918-4A02-A67F-7EDE3C01C4E5}" destId="{8F12C6C6-D9AD-41AC-81B3-58ACCC41BC2C}" srcOrd="3" destOrd="0" presId="urn:microsoft.com/office/officeart/2005/8/layout/vProcess5"/>
    <dgm:cxn modelId="{D5605EEB-B0F8-4EC8-B830-762407F80F6C}" type="presParOf" srcId="{8CB76BEF-0918-4A02-A67F-7EDE3C01C4E5}" destId="{50E6AF24-90B9-4C70-806A-832B65F32AC7}" srcOrd="4" destOrd="0" presId="urn:microsoft.com/office/officeart/2005/8/layout/vProcess5"/>
    <dgm:cxn modelId="{547D002B-D7AF-421E-8206-445BD66394B4}" type="presParOf" srcId="{8CB76BEF-0918-4A02-A67F-7EDE3C01C4E5}" destId="{61BFAA43-9A08-42A7-96E6-97F5BD4E93AA}"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FF29FA-7911-423C-A79E-CE115C74DDD9}">
      <dsp:nvSpPr>
        <dsp:cNvPr id="0" name=""/>
        <dsp:cNvSpPr/>
      </dsp:nvSpPr>
      <dsp:spPr>
        <a:xfrm>
          <a:off x="-52652" y="0"/>
          <a:ext cx="6376308" cy="98506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uk-UA" sz="1400" kern="1200" dirty="0" smtClean="0"/>
            <a:t>1. </a:t>
          </a:r>
          <a:r>
            <a:rPr lang="uk-UA" sz="1400" kern="1200" dirty="0" smtClean="0">
              <a:latin typeface="Times New Roman" pitchFamily="18" charset="0"/>
              <a:cs typeface="Times New Roman" pitchFamily="18" charset="0"/>
            </a:rPr>
            <a:t>засвідчена іпотекодержателем копія письмової вимоги про усунення порушення основного зобов’язання та/або умов іпотечного договору, надісланої іпотекодержателем іпотекодавцю та боржникові, якщо він є відмінним від іпотекодавця;</a:t>
          </a:r>
          <a:endParaRPr lang="uk-UA" sz="1400" kern="1200" dirty="0">
            <a:latin typeface="Times New Roman" pitchFamily="18" charset="0"/>
            <a:cs typeface="Times New Roman" pitchFamily="18" charset="0"/>
          </a:endParaRPr>
        </a:p>
      </dsp:txBody>
      <dsp:txXfrm>
        <a:off x="-23800" y="28852"/>
        <a:ext cx="5198087" cy="927365"/>
      </dsp:txXfrm>
    </dsp:sp>
    <dsp:sp modelId="{FB1E5168-13BA-4AF2-96D9-63CED628929C}">
      <dsp:nvSpPr>
        <dsp:cNvPr id="0" name=""/>
        <dsp:cNvSpPr/>
      </dsp:nvSpPr>
      <dsp:spPr>
        <a:xfrm>
          <a:off x="423500" y="1080122"/>
          <a:ext cx="6376308" cy="106859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uk-UA" sz="1400" kern="1200" dirty="0" smtClean="0">
              <a:latin typeface="Times New Roman" pitchFamily="18" charset="0"/>
              <a:cs typeface="Times New Roman" pitchFamily="18" charset="0"/>
            </a:rPr>
            <a:t>2.  засвідчена іпотекодержателем копія повідомлення про вручення рекомендованого поштового відправлення або поштового відправлення з оголошеною цінністю, яким надіслано вимогу, зазначену у підпункті 1 цього пункту, з відміткою про вручення адресату, або</a:t>
          </a:r>
          <a:endParaRPr lang="uk-UA" sz="1400" kern="1200" dirty="0">
            <a:latin typeface="Times New Roman" pitchFamily="18" charset="0"/>
            <a:cs typeface="Times New Roman" pitchFamily="18" charset="0"/>
          </a:endParaRPr>
        </a:p>
      </dsp:txBody>
      <dsp:txXfrm>
        <a:off x="454798" y="1111420"/>
        <a:ext cx="5197264" cy="1005997"/>
      </dsp:txXfrm>
    </dsp:sp>
    <dsp:sp modelId="{556C043E-E387-4159-8DD1-A943077F0E47}">
      <dsp:nvSpPr>
        <dsp:cNvPr id="0" name=""/>
        <dsp:cNvSpPr/>
      </dsp:nvSpPr>
      <dsp:spPr>
        <a:xfrm>
          <a:off x="899653" y="2243769"/>
          <a:ext cx="6376308" cy="98506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uk-UA" sz="1400" kern="1200" dirty="0" smtClean="0">
              <a:latin typeface="Times New Roman" pitchFamily="18" charset="0"/>
              <a:cs typeface="Times New Roman" pitchFamily="18" charset="0"/>
            </a:rPr>
            <a:t>засвідчена іпотекодержателем копія рекомендованого поштового відправлення або поштового відправлення з оголошеною цінністю, яким надіслано вимогу, зазначену у підпункті 1 цього пункту, з позначкою про відмову адресата від одержання такого відправлення, або </a:t>
          </a:r>
          <a:endParaRPr lang="uk-UA" sz="1400" kern="1200" dirty="0">
            <a:latin typeface="Times New Roman" pitchFamily="18" charset="0"/>
            <a:cs typeface="Times New Roman" pitchFamily="18" charset="0"/>
          </a:endParaRPr>
        </a:p>
      </dsp:txBody>
      <dsp:txXfrm>
        <a:off x="928505" y="2272621"/>
        <a:ext cx="5202156" cy="927365"/>
      </dsp:txXfrm>
    </dsp:sp>
    <dsp:sp modelId="{232C0C6C-6A8D-4522-B1F8-BD3A97392EE6}">
      <dsp:nvSpPr>
        <dsp:cNvPr id="0" name=""/>
        <dsp:cNvSpPr/>
      </dsp:nvSpPr>
      <dsp:spPr>
        <a:xfrm>
          <a:off x="1375806" y="3365653"/>
          <a:ext cx="6376308" cy="98506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uk-UA" sz="1200" kern="1200" dirty="0" smtClean="0">
              <a:latin typeface="Times New Roman" pitchFamily="18" charset="0"/>
              <a:cs typeface="Times New Roman" pitchFamily="18" charset="0"/>
            </a:rPr>
            <a:t>засвідчені іпотекодержателем копії рекомендованих поштових відправлень або поштових відправлень з оголошеною цінністю (поштових конвертів), якими не менше ніж двічі з періодичністю не менше ніж один місяць надсилалася вимога, зазначена у підпункті 1 цього пункту, та які повернулися відправнику у зв’язку із відсутністю адресата або закінченням встановленого строку зберігання поштового відправлення, або</a:t>
          </a:r>
          <a:endParaRPr lang="uk-UA" sz="1200" kern="1200" dirty="0">
            <a:latin typeface="Times New Roman" pitchFamily="18" charset="0"/>
            <a:cs typeface="Times New Roman" pitchFamily="18" charset="0"/>
          </a:endParaRPr>
        </a:p>
      </dsp:txBody>
      <dsp:txXfrm>
        <a:off x="1404658" y="3394505"/>
        <a:ext cx="5202156" cy="927365"/>
      </dsp:txXfrm>
    </dsp:sp>
    <dsp:sp modelId="{3D7F7CA3-C9FA-4DE5-9E33-96406032F687}">
      <dsp:nvSpPr>
        <dsp:cNvPr id="0" name=""/>
        <dsp:cNvSpPr/>
      </dsp:nvSpPr>
      <dsp:spPr>
        <a:xfrm>
          <a:off x="1746654" y="4487538"/>
          <a:ext cx="6586917" cy="98506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66725" rtl="0">
            <a:lnSpc>
              <a:spcPct val="90000"/>
            </a:lnSpc>
            <a:spcBef>
              <a:spcPct val="0"/>
            </a:spcBef>
            <a:spcAft>
              <a:spcPct val="35000"/>
            </a:spcAft>
          </a:pPr>
          <a:r>
            <a:rPr lang="uk-UA" sz="1050" kern="1200" dirty="0" smtClean="0">
              <a:solidFill>
                <a:schemeClr val="tx1"/>
              </a:solidFill>
              <a:latin typeface="Times New Roman" pitchFamily="18" charset="0"/>
              <a:cs typeface="Times New Roman" pitchFamily="18" charset="0"/>
            </a:rPr>
            <a:t>засвідчені іпотекодержателем паперові копії електронного листа, яким за допомогою засобів інформаційної, телекомунікаційної або інформаційно-телекомунікаційної системи, що забезпечує обмін електронними документами, надіслано вимогу, зазначену у підпункті 1 цього пункту, та електронного службового повідомлення відповідної системи, яким підтверджується доставка відповідного електронного листа за адресою електронної пошти адресата (у разі коли договором з іпотекодавцем або боржником, якщо він є відмінним від іпотекодавця, передбачено можливість обміну електронними документами);</a:t>
          </a:r>
          <a:endParaRPr lang="uk-UA" sz="1050" kern="1200" dirty="0">
            <a:solidFill>
              <a:schemeClr val="tx1"/>
            </a:solidFill>
            <a:latin typeface="Times New Roman" pitchFamily="18" charset="0"/>
            <a:cs typeface="Times New Roman" pitchFamily="18" charset="0"/>
          </a:endParaRPr>
        </a:p>
      </dsp:txBody>
      <dsp:txXfrm>
        <a:off x="1775506" y="4516390"/>
        <a:ext cx="5375889" cy="927365"/>
      </dsp:txXfrm>
    </dsp:sp>
    <dsp:sp modelId="{D94EBCE7-1E4D-494E-BD8B-6BA95BBEDDE4}">
      <dsp:nvSpPr>
        <dsp:cNvPr id="0" name=""/>
        <dsp:cNvSpPr/>
      </dsp:nvSpPr>
      <dsp:spPr>
        <a:xfrm>
          <a:off x="5683360" y="719647"/>
          <a:ext cx="640295" cy="640295"/>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uk-UA" sz="2900" kern="1200"/>
        </a:p>
      </dsp:txBody>
      <dsp:txXfrm>
        <a:off x="5827426" y="719647"/>
        <a:ext cx="352163" cy="481822"/>
      </dsp:txXfrm>
    </dsp:sp>
    <dsp:sp modelId="{AFFD339D-59A8-48EE-9E1B-EF0D89F5FB9F}">
      <dsp:nvSpPr>
        <dsp:cNvPr id="0" name=""/>
        <dsp:cNvSpPr/>
      </dsp:nvSpPr>
      <dsp:spPr>
        <a:xfrm>
          <a:off x="6159513" y="1841532"/>
          <a:ext cx="640295" cy="640295"/>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uk-UA" sz="2900" kern="1200"/>
        </a:p>
      </dsp:txBody>
      <dsp:txXfrm>
        <a:off x="6303579" y="1841532"/>
        <a:ext cx="352163" cy="481822"/>
      </dsp:txXfrm>
    </dsp:sp>
    <dsp:sp modelId="{E393E11F-6802-4943-BC61-F8656FAD11CC}">
      <dsp:nvSpPr>
        <dsp:cNvPr id="0" name=""/>
        <dsp:cNvSpPr/>
      </dsp:nvSpPr>
      <dsp:spPr>
        <a:xfrm>
          <a:off x="6635666" y="2946999"/>
          <a:ext cx="640295" cy="640295"/>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uk-UA" sz="2900" kern="1200"/>
        </a:p>
      </dsp:txBody>
      <dsp:txXfrm>
        <a:off x="6779732" y="2946999"/>
        <a:ext cx="352163" cy="481822"/>
      </dsp:txXfrm>
    </dsp:sp>
    <dsp:sp modelId="{B4F6C126-4C59-40E5-B06C-502E96883E62}">
      <dsp:nvSpPr>
        <dsp:cNvPr id="0" name=""/>
        <dsp:cNvSpPr/>
      </dsp:nvSpPr>
      <dsp:spPr>
        <a:xfrm>
          <a:off x="7111819" y="4079829"/>
          <a:ext cx="640295" cy="640295"/>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uk-UA" sz="2900" kern="1200"/>
        </a:p>
      </dsp:txBody>
      <dsp:txXfrm>
        <a:off x="7255885" y="4079829"/>
        <a:ext cx="352163" cy="4818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9F04C-2B5A-47D8-B38E-CA196E30EAA5}">
      <dsp:nvSpPr>
        <dsp:cNvPr id="0" name=""/>
        <dsp:cNvSpPr/>
      </dsp:nvSpPr>
      <dsp:spPr>
        <a:xfrm>
          <a:off x="0" y="-42658"/>
          <a:ext cx="7038782" cy="127235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uk-UA" sz="1400" kern="1200" dirty="0" smtClean="0">
              <a:latin typeface="Times New Roman" pitchFamily="18" charset="0"/>
              <a:cs typeface="Times New Roman" pitchFamily="18" charset="0"/>
            </a:rPr>
            <a:t>3. довідка іпотекодержателя, що містить відомості про суму боргу за основним зобов’язанням станом на дату не раніше трьох днів до дня подання документів для проведення відповідної державної реєстрації та відомості про вартість предмета іпотеки, визначену суб’єктом оціночної діяльності, станом на дату не раніше 90 днів до дня подання документів для проведення відповідної державної реєстрації;</a:t>
          </a:r>
          <a:endParaRPr lang="uk-UA" sz="1400" kern="1200" dirty="0">
            <a:latin typeface="Times New Roman" pitchFamily="18" charset="0"/>
            <a:cs typeface="Times New Roman" pitchFamily="18" charset="0"/>
          </a:endParaRPr>
        </a:p>
      </dsp:txBody>
      <dsp:txXfrm>
        <a:off x="37266" y="-5392"/>
        <a:ext cx="5890070" cy="1197825"/>
      </dsp:txXfrm>
    </dsp:sp>
    <dsp:sp modelId="{04B41C4D-A3C1-43C7-A090-2916A97F88AD}">
      <dsp:nvSpPr>
        <dsp:cNvPr id="0" name=""/>
        <dsp:cNvSpPr/>
      </dsp:nvSpPr>
      <dsp:spPr>
        <a:xfrm>
          <a:off x="1242137" y="1389208"/>
          <a:ext cx="7038782" cy="110172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uk-UA" sz="1400" kern="1200" dirty="0" smtClean="0">
              <a:latin typeface="Times New Roman" pitchFamily="18" charset="0"/>
              <a:cs typeface="Times New Roman" pitchFamily="18" charset="0"/>
            </a:rPr>
            <a:t>4. заставна (якщо іпотечним договором передбачено її видачу).</a:t>
          </a:r>
          <a:endParaRPr lang="uk-UA" sz="1400" kern="1200" dirty="0">
            <a:latin typeface="Times New Roman" pitchFamily="18" charset="0"/>
            <a:cs typeface="Times New Roman" pitchFamily="18" charset="0"/>
          </a:endParaRPr>
        </a:p>
      </dsp:txBody>
      <dsp:txXfrm>
        <a:off x="1274405" y="1421476"/>
        <a:ext cx="5015988" cy="1037186"/>
      </dsp:txXfrm>
    </dsp:sp>
    <dsp:sp modelId="{8F12C6C6-D9AD-41AC-81B3-58ACCC41BC2C}">
      <dsp:nvSpPr>
        <dsp:cNvPr id="0" name=""/>
        <dsp:cNvSpPr/>
      </dsp:nvSpPr>
      <dsp:spPr>
        <a:xfrm>
          <a:off x="6322662" y="908734"/>
          <a:ext cx="716119" cy="716119"/>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uk-UA" sz="3200" kern="1200"/>
        </a:p>
      </dsp:txBody>
      <dsp:txXfrm>
        <a:off x="6483789" y="908734"/>
        <a:ext cx="393865" cy="53888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A2DF27AF-BA13-41E2-A296-68595FD78992}" type="datetimeFigureOut">
              <a:rPr lang="uk-UA" smtClean="0"/>
              <a:pPr/>
              <a:t>13.04.2020</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266F706E-8A2A-40DE-92B5-A8FAED06026E}"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A2DF27AF-BA13-41E2-A296-68595FD78992}" type="datetimeFigureOut">
              <a:rPr lang="uk-UA" smtClean="0"/>
              <a:pPr/>
              <a:t>13.04.2020</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266F706E-8A2A-40DE-92B5-A8FAED06026E}"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A2DF27AF-BA13-41E2-A296-68595FD78992}" type="datetimeFigureOut">
              <a:rPr lang="uk-UA" smtClean="0"/>
              <a:pPr/>
              <a:t>13.04.2020</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266F706E-8A2A-40DE-92B5-A8FAED06026E}"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A2DF27AF-BA13-41E2-A296-68595FD78992}" type="datetimeFigureOut">
              <a:rPr lang="uk-UA" smtClean="0"/>
              <a:pPr/>
              <a:t>13.04.2020</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266F706E-8A2A-40DE-92B5-A8FAED06026E}"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2DF27AF-BA13-41E2-A296-68595FD78992}" type="datetimeFigureOut">
              <a:rPr lang="uk-UA" smtClean="0"/>
              <a:pPr/>
              <a:t>13.04.2020</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266F706E-8A2A-40DE-92B5-A8FAED06026E}"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A2DF27AF-BA13-41E2-A296-68595FD78992}" type="datetimeFigureOut">
              <a:rPr lang="uk-UA" smtClean="0"/>
              <a:pPr/>
              <a:t>13.04.2020</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266F706E-8A2A-40DE-92B5-A8FAED06026E}"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A2DF27AF-BA13-41E2-A296-68595FD78992}" type="datetimeFigureOut">
              <a:rPr lang="uk-UA" smtClean="0"/>
              <a:pPr/>
              <a:t>13.04.2020</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266F706E-8A2A-40DE-92B5-A8FAED06026E}"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A2DF27AF-BA13-41E2-A296-68595FD78992}" type="datetimeFigureOut">
              <a:rPr lang="uk-UA" smtClean="0"/>
              <a:pPr/>
              <a:t>13.04.2020</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266F706E-8A2A-40DE-92B5-A8FAED06026E}"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2DF27AF-BA13-41E2-A296-68595FD78992}" type="datetimeFigureOut">
              <a:rPr lang="uk-UA" smtClean="0"/>
              <a:pPr/>
              <a:t>13.04.2020</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266F706E-8A2A-40DE-92B5-A8FAED06026E}"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2DF27AF-BA13-41E2-A296-68595FD78992}" type="datetimeFigureOut">
              <a:rPr lang="uk-UA" smtClean="0"/>
              <a:pPr/>
              <a:t>13.04.2020</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266F706E-8A2A-40DE-92B5-A8FAED06026E}"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2DF27AF-BA13-41E2-A296-68595FD78992}" type="datetimeFigureOut">
              <a:rPr lang="uk-UA" smtClean="0"/>
              <a:pPr/>
              <a:t>13.04.2020</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266F706E-8A2A-40DE-92B5-A8FAED06026E}"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DF27AF-BA13-41E2-A296-68595FD78992}" type="datetimeFigureOut">
              <a:rPr lang="uk-UA" smtClean="0"/>
              <a:pPr/>
              <a:t>13.04.2020</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F706E-8A2A-40DE-92B5-A8FAED06026E}"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268761"/>
            <a:ext cx="7772400" cy="2304255"/>
          </a:xfrm>
        </p:spPr>
        <p:txBody>
          <a:bodyPr>
            <a:normAutofit fontScale="90000"/>
          </a:bodyPr>
          <a:lstStyle/>
          <a:p>
            <a:r>
              <a:rPr lang="uk-UA" b="1" i="1" cap="all" dirty="0" smtClean="0">
                <a:ln/>
                <a:solidFill>
                  <a:schemeClr val="accent1">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Новели законодавства України та судова практика у сфері державної реєстрації</a:t>
            </a:r>
            <a:endParaRPr lang="uk-UA" dirty="0"/>
          </a:p>
        </p:txBody>
      </p:sp>
      <p:pic>
        <p:nvPicPr>
          <p:cNvPr id="4" name="Рисунок 3" descr="ЛОГО СМУМЮ белый фон маленький.jpg"/>
          <p:cNvPicPr>
            <a:picLocks noChangeAspect="1"/>
          </p:cNvPicPr>
          <p:nvPr/>
        </p:nvPicPr>
        <p:blipFill>
          <a:blip r:embed="rId2" cstate="print"/>
          <a:stretch>
            <a:fillRect/>
          </a:stretch>
        </p:blipFill>
        <p:spPr>
          <a:xfrm>
            <a:off x="395536" y="404664"/>
            <a:ext cx="2295525" cy="828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новели закон.jpg"/>
          <p:cNvPicPr>
            <a:picLocks noChangeAspect="1"/>
          </p:cNvPicPr>
          <p:nvPr/>
        </p:nvPicPr>
        <p:blipFill>
          <a:blip r:embed="rId3" cstate="print"/>
          <a:stretch>
            <a:fillRect/>
          </a:stretch>
        </p:blipFill>
        <p:spPr>
          <a:xfrm>
            <a:off x="1475655" y="3717032"/>
            <a:ext cx="5904657" cy="2880320"/>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27784" y="274638"/>
            <a:ext cx="6059016" cy="2002234"/>
          </a:xfrm>
        </p:spPr>
        <p:txBody>
          <a:bodyPr>
            <a:normAutofit/>
          </a:bodyPr>
          <a:lstStyle/>
          <a:p>
            <a:r>
              <a:rPr lang="uk-UA" sz="2000" b="1" dirty="0">
                <a:latin typeface="Times New Roman" pitchFamily="18" charset="0"/>
                <a:cs typeface="Times New Roman" pitchFamily="18" charset="0"/>
              </a:rPr>
              <a:t>17.03.2020 набрав чинності Закон України «Про внесення змін до деяких законодавчих актів України, спрямованих на запобігання виникненню і поширенню </a:t>
            </a:r>
            <a:r>
              <a:rPr lang="uk-UA" sz="2000" b="1" dirty="0" err="1">
                <a:latin typeface="Times New Roman" pitchFamily="18" charset="0"/>
                <a:cs typeface="Times New Roman" pitchFamily="18" charset="0"/>
              </a:rPr>
              <a:t>коронавірусної</a:t>
            </a:r>
            <a:r>
              <a:rPr lang="uk-UA" sz="2000" b="1" dirty="0">
                <a:latin typeface="Times New Roman" pitchFamily="18" charset="0"/>
                <a:cs typeface="Times New Roman" pitchFamily="18" charset="0"/>
              </a:rPr>
              <a:t> хвороби (COVID-19)» від 17.03.2020 № 530-</a:t>
            </a:r>
            <a:r>
              <a:rPr lang="en-US" sz="2000" b="1" dirty="0" smtClean="0">
                <a:latin typeface="Times New Roman" pitchFamily="18" charset="0"/>
                <a:cs typeface="Times New Roman" pitchFamily="18" charset="0"/>
              </a:rPr>
              <a:t>IX</a:t>
            </a:r>
            <a:r>
              <a:rPr lang="uk-UA" sz="2000" dirty="0"/>
              <a:t/>
            </a:r>
            <a:br>
              <a:rPr lang="uk-UA" sz="2000" dirty="0"/>
            </a:br>
            <a:endParaRPr lang="uk-UA" sz="2000" dirty="0"/>
          </a:p>
        </p:txBody>
      </p:sp>
      <p:sp>
        <p:nvSpPr>
          <p:cNvPr id="3" name="Содержимое 2"/>
          <p:cNvSpPr>
            <a:spLocks noGrp="1"/>
          </p:cNvSpPr>
          <p:nvPr>
            <p:ph idx="1"/>
          </p:nvPr>
        </p:nvSpPr>
        <p:spPr>
          <a:xfrm>
            <a:off x="457200" y="2348880"/>
            <a:ext cx="8229600" cy="3777283"/>
          </a:xfrm>
        </p:spPr>
        <p:txBody>
          <a:bodyPr>
            <a:normAutofit/>
          </a:bodyPr>
          <a:lstStyle/>
          <a:p>
            <a:pPr marL="0" indent="450000" algn="just">
              <a:spcBef>
                <a:spcPts val="0"/>
              </a:spcBef>
              <a:buNone/>
            </a:pPr>
            <a:r>
              <a:rPr lang="uk-UA" sz="2000" dirty="0">
                <a:latin typeface="Times New Roman" pitchFamily="18" charset="0"/>
                <a:cs typeface="Times New Roman" pitchFamily="18" charset="0"/>
              </a:rPr>
              <a:t>Відповідно до підпункту 3 пункту 2 розділу І Прикінцеві положення з дня оголошення карантину зупиняється перебіг строків звернення за отриманням адміністративних та інших послуг та строків надання цих послуг, визначених законом. Від дня припинення карантину перебіг цих строків продовжується з урахуванням часу, що минув до його зупинення</a:t>
            </a:r>
            <a:r>
              <a:rPr lang="uk-UA" sz="2000" dirty="0" smtClean="0">
                <a:latin typeface="Times New Roman" pitchFamily="18" charset="0"/>
                <a:cs typeface="Times New Roman" pitchFamily="18" charset="0"/>
              </a:rPr>
              <a:t>.</a:t>
            </a:r>
            <a:endParaRPr lang="uk-UA" sz="2000" dirty="0">
              <a:latin typeface="Times New Roman" pitchFamily="18" charset="0"/>
              <a:cs typeface="Times New Roman" pitchFamily="18" charset="0"/>
            </a:endParaRPr>
          </a:p>
          <a:p>
            <a:pPr marL="0" indent="450000" algn="just">
              <a:spcBef>
                <a:spcPts val="0"/>
              </a:spcBef>
              <a:buNone/>
            </a:pPr>
            <a:r>
              <a:rPr lang="uk-UA" sz="2000" dirty="0">
                <a:latin typeface="Times New Roman" pitchFamily="18" charset="0"/>
                <a:cs typeface="Times New Roman" pitchFamily="18" charset="0"/>
              </a:rPr>
              <a:t>Нагадуємо, що згідно із постановою Кабінету Міністрів України від 11.03.2020 № 211 (із змінами та доповненнями) установлений карантин </a:t>
            </a:r>
            <a:r>
              <a:rPr lang="uk-UA" sz="2000">
                <a:latin typeface="Times New Roman" pitchFamily="18" charset="0"/>
                <a:cs typeface="Times New Roman" pitchFamily="18" charset="0"/>
              </a:rPr>
              <a:t>з </a:t>
            </a:r>
            <a:r>
              <a:rPr lang="uk-UA" sz="2000" smtClean="0">
                <a:latin typeface="Times New Roman" pitchFamily="18" charset="0"/>
                <a:cs typeface="Times New Roman" pitchFamily="18" charset="0"/>
              </a:rPr>
              <a:t>12.03.2020 </a:t>
            </a:r>
            <a:r>
              <a:rPr lang="uk-UA" sz="2000" dirty="0">
                <a:latin typeface="Times New Roman" pitchFamily="18" charset="0"/>
                <a:cs typeface="Times New Roman" pitchFamily="18" charset="0"/>
              </a:rPr>
              <a:t>до 24.04.2020 на усій території України.</a:t>
            </a:r>
          </a:p>
          <a:p>
            <a:pPr>
              <a:buNone/>
            </a:pPr>
            <a:r>
              <a:rPr lang="uk-UA" sz="2000" dirty="0">
                <a:latin typeface="Times New Roman" pitchFamily="18" charset="0"/>
                <a:cs typeface="Times New Roman" pitchFamily="18" charset="0"/>
              </a:rPr>
              <a:t> </a:t>
            </a:r>
          </a:p>
          <a:p>
            <a:endParaRPr lang="uk-UA" sz="2000" dirty="0"/>
          </a:p>
        </p:txBody>
      </p:sp>
      <p:pic>
        <p:nvPicPr>
          <p:cNvPr id="6" name="Рисунок 5" descr="важлива інформація.jpg"/>
          <p:cNvPicPr>
            <a:picLocks noChangeAspect="1"/>
          </p:cNvPicPr>
          <p:nvPr/>
        </p:nvPicPr>
        <p:blipFill>
          <a:blip r:embed="rId2" cstate="print"/>
          <a:stretch>
            <a:fillRect/>
          </a:stretch>
        </p:blipFill>
        <p:spPr>
          <a:xfrm>
            <a:off x="179512" y="332656"/>
            <a:ext cx="2520280" cy="1368152"/>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05792" y="59313"/>
            <a:ext cx="2588814" cy="1200329"/>
          </a:xfrm>
          <a:prstGeom prst="rect">
            <a:avLst/>
          </a:prstGeom>
        </p:spPr>
        <p:txBody>
          <a:bodyPr wrap="square">
            <a:spAutoFit/>
          </a:bodyPr>
          <a:lstStyle/>
          <a:p>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Східне міжрегіональне управління Міністерства юстиції (м. Харків)</a:t>
            </a:r>
          </a:p>
        </p:txBody>
      </p:sp>
      <p:pic>
        <p:nvPicPr>
          <p:cNvPr id="7" name="Рисунок 6"/>
          <p:cNvPicPr>
            <a:picLocks noChangeAspect="1"/>
          </p:cNvPicPr>
          <p:nvPr/>
        </p:nvPicPr>
        <p:blipFill rotWithShape="1">
          <a:blip r:embed="rId2" cstate="print">
            <a:extLst>
              <a:ext uri="{28A0092B-C50C-407E-A947-70E740481C1C}">
                <a14:useLocalDpi xmlns:a14="http://schemas.microsoft.com/office/drawing/2010/main" val="0"/>
              </a:ext>
            </a:extLst>
          </a:blip>
          <a:srcRect l="-1678" r="78829"/>
          <a:stretch/>
        </p:blipFill>
        <p:spPr>
          <a:xfrm>
            <a:off x="148592" y="92353"/>
            <a:ext cx="457200" cy="857250"/>
          </a:xfrm>
          <a:prstGeom prst="rect">
            <a:avLst/>
          </a:prstGeom>
          <a:effectLst>
            <a:outerShdw blurRad="50800" dist="50800" dir="5400000" algn="ctr" rotWithShape="0">
              <a:srgbClr val="000000">
                <a:alpha val="72000"/>
              </a:srgbClr>
            </a:outerShdw>
          </a:effectLst>
        </p:spPr>
      </p:pic>
      <p:sp>
        <p:nvSpPr>
          <p:cNvPr id="4" name="TextBox 3"/>
          <p:cNvSpPr txBox="1"/>
          <p:nvPr/>
        </p:nvSpPr>
        <p:spPr>
          <a:xfrm>
            <a:off x="148591" y="3789040"/>
            <a:ext cx="5491523" cy="4001095"/>
          </a:xfrm>
          <a:prstGeom prst="rect">
            <a:avLst/>
          </a:prstGeom>
          <a:noFill/>
        </p:spPr>
        <p:txBody>
          <a:bodyPr wrap="square" rtlCol="0">
            <a:spAutoFit/>
          </a:bodyPr>
          <a:lstStyle/>
          <a:p>
            <a:pPr marL="342900" indent="-342900" algn="just">
              <a:buFont typeface="Wingdings" panose="05000000000000000000" pitchFamily="2" charset="2"/>
              <a:buChar char="Ø"/>
            </a:pPr>
            <a:r>
              <a:rPr lang="uk-UA" sz="1600" dirty="0"/>
              <a:t>	</a:t>
            </a:r>
            <a:r>
              <a:rPr lang="uk-UA" sz="1600" dirty="0" smtClean="0">
                <a:latin typeface="Times New Roman" panose="02020603050405020304" pitchFamily="18" charset="0"/>
                <a:cs typeface="Times New Roman" panose="02020603050405020304" pitchFamily="18" charset="0"/>
              </a:rPr>
              <a:t>Закону </a:t>
            </a:r>
            <a:r>
              <a:rPr lang="uk-UA" sz="1600" dirty="0">
                <a:latin typeface="Times New Roman" panose="02020603050405020304" pitchFamily="18" charset="0"/>
                <a:cs typeface="Times New Roman" panose="02020603050405020304" pitchFamily="18" charset="0"/>
              </a:rPr>
              <a:t>України від 03.10.2019 № 159-ІХ «Про внесення змін до деяких законодавчих актів України щодо захисту права власності»;</a:t>
            </a:r>
            <a:endParaRPr lang="ru-RU" sz="1600" dirty="0">
              <a:latin typeface="Times New Roman" panose="02020603050405020304" pitchFamily="18" charset="0"/>
              <a:cs typeface="Times New Roman" panose="02020603050405020304" pitchFamily="18" charset="0"/>
            </a:endParaRPr>
          </a:p>
          <a:p>
            <a:pPr marL="285750" lvl="0" indent="-285750" algn="just">
              <a:buFont typeface="Wingdings" panose="05000000000000000000" pitchFamily="2" charset="2"/>
              <a:buChar char="Ø"/>
            </a:pPr>
            <a:r>
              <a:rPr lang="uk-UA" sz="1600" dirty="0" smtClean="0">
                <a:latin typeface="Times New Roman" panose="02020603050405020304" pitchFamily="18" charset="0"/>
                <a:cs typeface="Times New Roman" panose="02020603050405020304" pitchFamily="18" charset="0"/>
              </a:rPr>
              <a:t>	постанови </a:t>
            </a:r>
            <a:r>
              <a:rPr lang="uk-UA" sz="1600" dirty="0">
                <a:latin typeface="Times New Roman" panose="02020603050405020304" pitchFamily="18" charset="0"/>
                <a:cs typeface="Times New Roman" panose="02020603050405020304" pitchFamily="18" charset="0"/>
              </a:rPr>
              <a:t>Кабінету Міністрів України від 19.12.2019 № 1058                            «Про внесення змін до Положення про державну реєстрацію статутів територіальних громад</a:t>
            </a:r>
            <a:r>
              <a:rPr lang="uk-UA" sz="1600" dirty="0" smtClean="0">
                <a:latin typeface="Times New Roman" panose="02020603050405020304" pitchFamily="18" charset="0"/>
                <a:cs typeface="Times New Roman" panose="02020603050405020304" pitchFamily="18" charset="0"/>
              </a:rPr>
              <a:t>»;</a:t>
            </a:r>
          </a:p>
          <a:p>
            <a:pPr marL="285750" lvl="0" indent="-285750" algn="just">
              <a:buFont typeface="Wingdings" panose="05000000000000000000" pitchFamily="2" charset="2"/>
              <a:buChar char="Ø"/>
            </a:pPr>
            <a:r>
              <a:rPr lang="uk-UA" sz="1600" dirty="0" smtClean="0">
                <a:latin typeface="Times New Roman" panose="02020603050405020304" pitchFamily="18" charset="0"/>
                <a:cs typeface="Times New Roman" panose="02020603050405020304" pitchFamily="18" charset="0"/>
              </a:rPr>
              <a:t>	наказу </a:t>
            </a:r>
            <a:r>
              <a:rPr lang="uk-UA" sz="1600" dirty="0">
                <a:latin typeface="Times New Roman" panose="02020603050405020304" pitchFamily="18" charset="0"/>
                <a:cs typeface="Times New Roman" panose="02020603050405020304" pitchFamily="18" charset="0"/>
              </a:rPr>
              <a:t>Міністерства юстиції України від 27.01.2020 № 284/5                              «Про визнання таким, що втратив чинність, наказу Міністерства юстиції України від 17 червня 2016 року № 1717/5».</a:t>
            </a:r>
            <a:endParaRPr lang="ru-RU" sz="1600" dirty="0">
              <a:latin typeface="Times New Roman" panose="02020603050405020304" pitchFamily="18" charset="0"/>
              <a:cs typeface="Times New Roman" panose="02020603050405020304" pitchFamily="18" charset="0"/>
            </a:endParaRPr>
          </a:p>
          <a:p>
            <a:pPr algn="just"/>
            <a:r>
              <a:rPr lang="uk-UA"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pPr algn="just"/>
            <a:r>
              <a:rPr lang="ru-RU" sz="2000" dirty="0"/>
              <a:t> </a:t>
            </a:r>
          </a:p>
          <a:p>
            <a:pPr algn="just"/>
            <a:r>
              <a:rPr lang="uk-UA"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endParaRPr lang="uk-UA" sz="2000"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0114" y="3482670"/>
            <a:ext cx="3503886" cy="3375331"/>
          </a:xfrm>
          <a:prstGeom prst="rect">
            <a:avLst/>
          </a:prstGeom>
          <a:effectLst>
            <a:softEdge rad="355600"/>
          </a:effectLst>
        </p:spPr>
      </p:pic>
      <p:sp>
        <p:nvSpPr>
          <p:cNvPr id="8" name="TextBox 7"/>
          <p:cNvSpPr txBox="1"/>
          <p:nvPr/>
        </p:nvSpPr>
        <p:spPr>
          <a:xfrm>
            <a:off x="148592" y="1484783"/>
            <a:ext cx="8731336" cy="2646878"/>
          </a:xfrm>
          <a:prstGeom prst="rect">
            <a:avLst/>
          </a:prstGeom>
          <a:noFill/>
        </p:spPr>
        <p:txBody>
          <a:bodyPr wrap="square" rtlCol="0">
            <a:spAutoFit/>
          </a:bodyPr>
          <a:lstStyle/>
          <a:p>
            <a:pPr indent="360000" algn="just"/>
            <a:r>
              <a:rPr lang="uk-UA" sz="1600" dirty="0" smtClean="0">
                <a:latin typeface="Times New Roman" panose="02020603050405020304" pitchFamily="18" charset="0"/>
                <a:cs typeface="Times New Roman" panose="02020603050405020304" pitchFamily="18" charset="0"/>
              </a:rPr>
              <a:t>Східне </a:t>
            </a:r>
            <a:r>
              <a:rPr lang="uk-UA" sz="1600" dirty="0">
                <a:latin typeface="Times New Roman" panose="02020603050405020304" pitchFamily="18" charset="0"/>
                <a:cs typeface="Times New Roman" panose="02020603050405020304" pitchFamily="18" charset="0"/>
              </a:rPr>
              <a:t>міжрегіональне управління Міністерства юстиції (м. Харків)</a:t>
            </a:r>
            <a:r>
              <a:rPr lang="ru-RU" sz="1600" dirty="0">
                <a:latin typeface="Times New Roman" panose="02020603050405020304" pitchFamily="18" charset="0"/>
                <a:cs typeface="Times New Roman" panose="02020603050405020304" pitchFamily="18" charset="0"/>
              </a:rPr>
              <a:t> інформує</a:t>
            </a:r>
            <a:r>
              <a:rPr lang="uk-UA" sz="1600" dirty="0">
                <a:latin typeface="Times New Roman" panose="02020603050405020304" pitchFamily="18" charset="0"/>
                <a:cs typeface="Times New Roman" panose="02020603050405020304" pitchFamily="18" charset="0"/>
              </a:rPr>
              <a:t>, що затверджено нові типові інформаційні картки адміністративних послуг у сфері державної реєстрації статутів територіальних громад, юридичних осіб, громадських формувань, що не мають статусу юридичної особи, та фізичних осіб – підприємців</a:t>
            </a:r>
            <a:r>
              <a:rPr lang="uk-UA" sz="1600" dirty="0" smtClean="0">
                <a:latin typeface="Times New Roman" panose="02020603050405020304" pitchFamily="18" charset="0"/>
                <a:cs typeface="Times New Roman" panose="02020603050405020304" pitchFamily="18" charset="0"/>
              </a:rPr>
              <a:t>!!!</a:t>
            </a:r>
          </a:p>
          <a:p>
            <a:pPr indent="360000" algn="just"/>
            <a:r>
              <a:rPr lang="uk-UA" sz="1600" dirty="0" smtClean="0">
                <a:latin typeface="Times New Roman" panose="02020603050405020304" pitchFamily="18" charset="0"/>
                <a:cs typeface="Times New Roman" panose="02020603050405020304" pitchFamily="18" charset="0"/>
              </a:rPr>
              <a:t>Міністерством </a:t>
            </a:r>
            <a:r>
              <a:rPr lang="uk-UA" sz="1600" dirty="0">
                <a:latin typeface="Times New Roman" panose="02020603050405020304" pitchFamily="18" charset="0"/>
                <a:cs typeface="Times New Roman" panose="02020603050405020304" pitchFamily="18" charset="0"/>
              </a:rPr>
              <a:t>юстиції України 19.03.2020 прийнято наказ № </a:t>
            </a:r>
            <a:r>
              <a:rPr lang="uk-UA" sz="1600" dirty="0" smtClean="0">
                <a:latin typeface="Times New Roman" panose="02020603050405020304" pitchFamily="18" charset="0"/>
                <a:cs typeface="Times New Roman" panose="02020603050405020304" pitchFamily="18" charset="0"/>
              </a:rPr>
              <a:t>1040/5 «Про </a:t>
            </a:r>
            <a:r>
              <a:rPr lang="uk-UA" sz="1600" dirty="0">
                <a:latin typeface="Times New Roman" panose="02020603050405020304" pitchFamily="18" charset="0"/>
                <a:cs typeface="Times New Roman" panose="02020603050405020304" pitchFamily="18" charset="0"/>
              </a:rPr>
              <a:t>затвердження типових інформаційних карток адміністративних послуг у сфері державної реєстрації статутів територіальних громад, юридичних осіб, громадських формувань, що не мають статусу юридичної особи, та фізичних осіб – підприємців» (далі – наказ № 1040/5) у зв’язку з прийняттям:</a:t>
            </a:r>
            <a:endParaRPr lang="ru-RU" sz="16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93142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05792" y="59313"/>
            <a:ext cx="2588814" cy="1200329"/>
          </a:xfrm>
          <a:prstGeom prst="rect">
            <a:avLst/>
          </a:prstGeom>
        </p:spPr>
        <p:txBody>
          <a:bodyPr wrap="square">
            <a:spAutoFit/>
          </a:bodyPr>
          <a:lstStyle/>
          <a:p>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Східне міжрегіональне управління Міністерства юстиції (м. Харків)</a:t>
            </a:r>
          </a:p>
        </p:txBody>
      </p:sp>
      <p:pic>
        <p:nvPicPr>
          <p:cNvPr id="7" name="Рисунок 6"/>
          <p:cNvPicPr>
            <a:picLocks noChangeAspect="1"/>
          </p:cNvPicPr>
          <p:nvPr/>
        </p:nvPicPr>
        <p:blipFill rotWithShape="1">
          <a:blip r:embed="rId2" cstate="print">
            <a:extLst>
              <a:ext uri="{28A0092B-C50C-407E-A947-70E740481C1C}">
                <a14:useLocalDpi xmlns:a14="http://schemas.microsoft.com/office/drawing/2010/main" val="0"/>
              </a:ext>
            </a:extLst>
          </a:blip>
          <a:srcRect l="-1678" r="78829"/>
          <a:stretch/>
        </p:blipFill>
        <p:spPr>
          <a:xfrm>
            <a:off x="148592" y="92353"/>
            <a:ext cx="457200" cy="857250"/>
          </a:xfrm>
          <a:prstGeom prst="rect">
            <a:avLst/>
          </a:prstGeom>
          <a:effectLst>
            <a:outerShdw blurRad="50800" dist="50800" dir="5400000" algn="ctr" rotWithShape="0">
              <a:srgbClr val="000000">
                <a:alpha val="72000"/>
              </a:srgbClr>
            </a:outerShdw>
          </a:effectLst>
        </p:spPr>
      </p:pic>
      <p:sp>
        <p:nvSpPr>
          <p:cNvPr id="4" name="TextBox 3"/>
          <p:cNvSpPr txBox="1"/>
          <p:nvPr/>
        </p:nvSpPr>
        <p:spPr>
          <a:xfrm>
            <a:off x="148591" y="3482671"/>
            <a:ext cx="5491523" cy="1015663"/>
          </a:xfrm>
          <a:prstGeom prst="rect">
            <a:avLst/>
          </a:prstGeom>
          <a:noFill/>
        </p:spPr>
        <p:txBody>
          <a:bodyPr wrap="square" rtlCol="0">
            <a:spAutoFit/>
          </a:bodyPr>
          <a:lstStyle/>
          <a:p>
            <a:pPr algn="just"/>
            <a:r>
              <a:rPr lang="ru-RU" sz="2000" dirty="0"/>
              <a:t> </a:t>
            </a:r>
          </a:p>
          <a:p>
            <a:pPr algn="just"/>
            <a:r>
              <a:rPr lang="uk-UA"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endParaRPr lang="uk-UA" sz="20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48592" y="2420888"/>
            <a:ext cx="8731336" cy="4308872"/>
          </a:xfrm>
          <a:prstGeom prst="rect">
            <a:avLst/>
          </a:prstGeom>
          <a:noFill/>
        </p:spPr>
        <p:txBody>
          <a:bodyPr wrap="square" rtlCol="0">
            <a:spAutoFit/>
          </a:bodyPr>
          <a:lstStyle/>
          <a:p>
            <a:pPr algn="just"/>
            <a:r>
              <a:rPr lang="uk-UA" sz="2000" dirty="0" smtClean="0">
                <a:latin typeface="Times New Roman" panose="02020603050405020304" pitchFamily="18" charset="0"/>
                <a:cs typeface="Times New Roman" panose="02020603050405020304" pitchFamily="18" charset="0"/>
              </a:rPr>
              <a:t>	</a:t>
            </a:r>
            <a:endParaRPr lang="uk-UA" sz="2000" dirty="0">
              <a:latin typeface="Times New Roman" panose="02020603050405020304" pitchFamily="18" charset="0"/>
              <a:cs typeface="Times New Roman" panose="02020603050405020304" pitchFamily="18" charset="0"/>
            </a:endParaRPr>
          </a:p>
          <a:p>
            <a:pPr algn="just"/>
            <a:r>
              <a:rPr lang="uk-UA" sz="2000" dirty="0" smtClean="0">
                <a:latin typeface="Times New Roman" panose="02020603050405020304" pitchFamily="18" charset="0"/>
                <a:cs typeface="Times New Roman" panose="02020603050405020304" pitchFamily="18" charset="0"/>
              </a:rPr>
              <a:t>	</a:t>
            </a:r>
          </a:p>
          <a:p>
            <a:pPr algn="just"/>
            <a:r>
              <a:rPr lang="uk-UA" dirty="0" smtClean="0">
                <a:latin typeface="Times New Roman" panose="02020603050405020304" pitchFamily="18" charset="0"/>
                <a:cs typeface="Times New Roman" panose="02020603050405020304" pitchFamily="18" charset="0"/>
              </a:rPr>
              <a:t>юридичних </a:t>
            </a:r>
            <a:r>
              <a:rPr lang="uk-UA" dirty="0">
                <a:latin typeface="Times New Roman" panose="02020603050405020304" pitchFamily="18" charset="0"/>
                <a:cs typeface="Times New Roman" panose="02020603050405020304" pitchFamily="18" charset="0"/>
              </a:rPr>
              <a:t>осіб, громадських формувань, що не мають статусу юридичної особи, та фізичних осіб – підприємців та визнані такими, що втратили чинність, накази Міністерства юстиції України:</a:t>
            </a:r>
            <a:endParaRPr lang="ru-RU" dirty="0">
              <a:latin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Ø"/>
            </a:pPr>
            <a:r>
              <a:rPr lang="uk-UA" dirty="0">
                <a:latin typeface="Times New Roman" panose="02020603050405020304" pitchFamily="18" charset="0"/>
                <a:cs typeface="Times New Roman" panose="02020603050405020304" pitchFamily="18" charset="0"/>
              </a:rPr>
              <a:t>від 28.12.2016 № 3874/5 «Про затвердження типових інформаційних карток адміністративних послуг у сфері державної реєстрації юридичних осіб, громадських формувань, що не мають статусу юридичної особи, та фізичних осіб – підприємців»;</a:t>
            </a:r>
            <a:endParaRPr lang="ru-RU" dirty="0">
              <a:latin typeface="Times New Roman" panose="02020603050405020304" pitchFamily="18" charset="0"/>
              <a:cs typeface="Times New Roman" panose="02020603050405020304" pitchFamily="18" charset="0"/>
            </a:endParaRPr>
          </a:p>
          <a:p>
            <a:pPr marL="342900" lvl="0" indent="-342900" algn="just">
              <a:buFont typeface="Wingdings" panose="05000000000000000000" pitchFamily="2" charset="2"/>
              <a:buChar char="Ø"/>
            </a:pPr>
            <a:r>
              <a:rPr lang="uk-UA" dirty="0">
                <a:latin typeface="Times New Roman" panose="02020603050405020304" pitchFamily="18" charset="0"/>
                <a:cs typeface="Times New Roman" panose="02020603050405020304" pitchFamily="18" charset="0"/>
              </a:rPr>
              <a:t>від 26.06.2017 № 2015/5 «Про затвердження типових інформаційних карток адміністративних послуг у сфері державної реєстрації статутів територіальних громад</a:t>
            </a:r>
            <a:r>
              <a:rPr lang="uk-UA"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algn="just"/>
            <a:r>
              <a:rPr lang="uk-UA" dirty="0">
                <a:latin typeface="Times New Roman" panose="02020603050405020304" pitchFamily="18" charset="0"/>
                <a:cs typeface="Times New Roman" panose="02020603050405020304" pitchFamily="18" charset="0"/>
              </a:rPr>
              <a:t>Разом з тим інформуємо, що наказ № 1040/5 розміщено на вебсайті  Міністерства юстиції України у рубриці «Нормативно-правова база» за </a:t>
            </a:r>
            <a:r>
              <a:rPr lang="uk-UA" dirty="0" smtClean="0">
                <a:latin typeface="Times New Roman" panose="02020603050405020304" pitchFamily="18" charset="0"/>
                <a:cs typeface="Times New Roman" panose="02020603050405020304" pitchFamily="18" charset="0"/>
              </a:rPr>
              <a:t>посиланням </a:t>
            </a:r>
            <a:r>
              <a:rPr lang="en-US" u="sng" dirty="0" smtClean="0">
                <a:latin typeface="Times New Roman" panose="02020603050405020304" pitchFamily="18" charset="0"/>
                <a:cs typeface="Times New Roman" panose="02020603050405020304" pitchFamily="18" charset="0"/>
              </a:rPr>
              <a:t>https://minjust.gov.ua/n/22592</a:t>
            </a:r>
            <a:r>
              <a:rPr lang="en-US" dirty="0" smtClean="0">
                <a:latin typeface="Times New Roman" panose="02020603050405020304" pitchFamily="18" charset="0"/>
                <a:cs typeface="Times New Roman" panose="02020603050405020304" pitchFamily="18" charset="0"/>
              </a:rPr>
              <a:t>.</a:t>
            </a:r>
            <a:r>
              <a:rPr lang="uk-UA" dirty="0" smtClean="0">
                <a:latin typeface="Times New Roman" panose="02020603050405020304" pitchFamily="18" charset="0"/>
                <a:cs typeface="Times New Roman" panose="02020603050405020304" pitchFamily="18" charset="0"/>
              </a:rPr>
              <a:t> </a:t>
            </a:r>
            <a:endParaRPr lang="ru-RU" dirty="0">
              <a:solidFill>
                <a:schemeClr val="tx2">
                  <a:lumMod val="75000"/>
                </a:schemeClr>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76961">
            <a:off x="3362687" y="-142673"/>
            <a:ext cx="5715674" cy="2777804"/>
          </a:xfrm>
          <a:prstGeom prst="rect">
            <a:avLst/>
          </a:prstGeom>
          <a:effectLst>
            <a:softEdge rad="431800"/>
          </a:effectLst>
        </p:spPr>
      </p:pic>
      <p:sp>
        <p:nvSpPr>
          <p:cNvPr id="3" name="TextBox 2"/>
          <p:cNvSpPr txBox="1"/>
          <p:nvPr/>
        </p:nvSpPr>
        <p:spPr>
          <a:xfrm>
            <a:off x="175001" y="1118267"/>
            <a:ext cx="2886859" cy="2062103"/>
          </a:xfrm>
          <a:prstGeom prst="rect">
            <a:avLst/>
          </a:prstGeom>
          <a:noFill/>
        </p:spPr>
        <p:txBody>
          <a:bodyPr wrap="square" rtlCol="0">
            <a:spAutoFit/>
          </a:bodyPr>
          <a:lstStyle/>
          <a:p>
            <a:pPr algn="just"/>
            <a:r>
              <a:rPr lang="uk-UA" sz="2000" dirty="0" smtClean="0">
                <a:latin typeface="Times New Roman" panose="02020603050405020304" pitchFamily="18" charset="0"/>
                <a:cs typeface="Times New Roman" panose="02020603050405020304" pitchFamily="18" charset="0"/>
              </a:rPr>
              <a:t>	</a:t>
            </a:r>
            <a:r>
              <a:rPr lang="uk-UA" dirty="0" smtClean="0">
                <a:latin typeface="Times New Roman" panose="02020603050405020304" pitchFamily="18" charset="0"/>
                <a:cs typeface="Times New Roman" panose="02020603050405020304" pitchFamily="18" charset="0"/>
              </a:rPr>
              <a:t>Наказом </a:t>
            </a:r>
            <a:r>
              <a:rPr lang="uk-UA" dirty="0">
                <a:latin typeface="Times New Roman" panose="02020603050405020304" pitchFamily="18" charset="0"/>
                <a:cs typeface="Times New Roman" panose="02020603050405020304" pitchFamily="18" charset="0"/>
              </a:rPr>
              <a:t>№ 1040/5 затверджені типові інформаційні картки адміністративних послуг у </a:t>
            </a:r>
            <a:r>
              <a:rPr lang="uk-UA" dirty="0" smtClean="0">
                <a:latin typeface="Times New Roman" panose="02020603050405020304" pitchFamily="18" charset="0"/>
                <a:cs typeface="Times New Roman" panose="02020603050405020304" pitchFamily="18" charset="0"/>
              </a:rPr>
              <a:t>  сфері    державної    реєстрації</a:t>
            </a:r>
            <a:r>
              <a:rPr lang="uk-UA" dirty="0">
                <a:latin typeface="Times New Roman" panose="02020603050405020304" pitchFamily="18" charset="0"/>
                <a:cs typeface="Times New Roman" panose="02020603050405020304" pitchFamily="18" charset="0"/>
              </a:rPr>
              <a:t> статутів </a:t>
            </a:r>
            <a:r>
              <a:rPr lang="uk-UA" dirty="0" smtClean="0">
                <a:latin typeface="Times New Roman" panose="02020603050405020304" pitchFamily="18" charset="0"/>
                <a:cs typeface="Times New Roman" panose="02020603050405020304" pitchFamily="18" charset="0"/>
              </a:rPr>
              <a:t>  територіальних </a:t>
            </a:r>
            <a:r>
              <a:rPr lang="uk-UA" dirty="0">
                <a:latin typeface="Times New Roman" panose="02020603050405020304" pitchFamily="18" charset="0"/>
                <a:cs typeface="Times New Roman" panose="02020603050405020304" pitchFamily="18" charset="0"/>
              </a:rPr>
              <a:t>громад,</a:t>
            </a:r>
            <a:r>
              <a:rPr lang="uk-UA" dirty="0" smtClean="0">
                <a:latin typeface="Times New Roman" panose="02020603050405020304" pitchFamily="18" charset="0"/>
                <a:cs typeface="Times New Roman" panose="02020603050405020304" pitchFamily="18" charset="0"/>
              </a:rPr>
              <a:t> </a:t>
            </a:r>
            <a:endParaRPr lang="ru-RU" dirty="0"/>
          </a:p>
        </p:txBody>
      </p:sp>
    </p:spTree>
    <p:extLst>
      <p:ext uri="{BB962C8B-B14F-4D97-AF65-F5344CB8AC3E}">
        <p14:creationId xmlns:p14="http://schemas.microsoft.com/office/powerpoint/2010/main" val="3987153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05792" y="59313"/>
            <a:ext cx="2588814" cy="1200329"/>
          </a:xfrm>
          <a:prstGeom prst="rect">
            <a:avLst/>
          </a:prstGeom>
        </p:spPr>
        <p:txBody>
          <a:bodyPr wrap="square">
            <a:spAutoFit/>
          </a:bodyPr>
          <a:lstStyle/>
          <a:p>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Східне міжрегіональне управління Міністерства юстиції (м. Харків)</a:t>
            </a:r>
          </a:p>
        </p:txBody>
      </p:sp>
      <p:pic>
        <p:nvPicPr>
          <p:cNvPr id="7" name="Рисунок 6"/>
          <p:cNvPicPr>
            <a:picLocks noChangeAspect="1"/>
          </p:cNvPicPr>
          <p:nvPr/>
        </p:nvPicPr>
        <p:blipFill rotWithShape="1">
          <a:blip r:embed="rId2" cstate="print">
            <a:extLst>
              <a:ext uri="{28A0092B-C50C-407E-A947-70E740481C1C}">
                <a14:useLocalDpi xmlns:a14="http://schemas.microsoft.com/office/drawing/2010/main" val="0"/>
              </a:ext>
            </a:extLst>
          </a:blip>
          <a:srcRect l="-1678" r="78829"/>
          <a:stretch/>
        </p:blipFill>
        <p:spPr>
          <a:xfrm>
            <a:off x="148592" y="92353"/>
            <a:ext cx="457200" cy="857250"/>
          </a:xfrm>
          <a:prstGeom prst="rect">
            <a:avLst/>
          </a:prstGeom>
          <a:effectLst>
            <a:outerShdw blurRad="50800" dist="50800" dir="5400000" algn="ctr" rotWithShape="0">
              <a:srgbClr val="000000">
                <a:alpha val="72000"/>
              </a:srgbClr>
            </a:outerShdw>
          </a:effectLst>
        </p:spPr>
      </p:pic>
      <p:sp>
        <p:nvSpPr>
          <p:cNvPr id="11" name="Прямоугольник 10"/>
          <p:cNvSpPr/>
          <p:nvPr/>
        </p:nvSpPr>
        <p:spPr>
          <a:xfrm>
            <a:off x="3334407" y="271686"/>
            <a:ext cx="5715000" cy="1901254"/>
          </a:xfrm>
          <a:prstGeom prst="rect">
            <a:avLst/>
          </a:prstGeom>
          <a:noFill/>
          <a:ln>
            <a:noFill/>
          </a:ln>
          <a:effectLst>
            <a:glow rad="101600">
              <a:schemeClr val="accent1">
                <a:satMod val="175000"/>
                <a:alpha val="40000"/>
              </a:schemeClr>
            </a:glow>
            <a:softEdge rad="63500"/>
          </a:effectLst>
        </p:spPr>
        <p:txBody>
          <a:bodyPr wrap="none" lIns="91440" tIns="45720" rIns="91440" bIns="45720">
            <a:prstTxWarp prst="textPlain">
              <a:avLst/>
            </a:prstTxWarp>
            <a:spAutoFit/>
            <a:scene3d>
              <a:camera prst="perspectiveFront"/>
              <a:lightRig rig="threePt" dir="t"/>
            </a:scene3d>
          </a:bodyPr>
          <a:lstStyle/>
          <a:p>
            <a:r>
              <a:rPr lang="ru-RU" sz="5400" b="1" cap="all" dirty="0">
                <a:effectLst>
                  <a:outerShdw blurRad="50800" dist="38100" dir="18900000" algn="bl" rotWithShape="0">
                    <a:prstClr val="black">
                      <a:alpha val="40000"/>
                    </a:prstClr>
                  </a:outerShdw>
                </a:effectLst>
              </a:rPr>
              <a:t>Оновлено ПОРЯДок ПОВЕРНЕННЯ КОШТІВ, </a:t>
            </a:r>
            <a:endParaRPr lang="ru-RU" sz="5400" b="1" cap="all" dirty="0" smtClean="0">
              <a:effectLst>
                <a:outerShdw blurRad="50800" dist="38100" dir="18900000" algn="bl" rotWithShape="0">
                  <a:prstClr val="black">
                    <a:alpha val="40000"/>
                  </a:prstClr>
                </a:outerShdw>
              </a:effectLst>
            </a:endParaRPr>
          </a:p>
          <a:p>
            <a:r>
              <a:rPr lang="ru-RU" sz="5400" b="1" cap="all" dirty="0" smtClean="0">
                <a:effectLst>
                  <a:outerShdw blurRad="50800" dist="38100" dir="18900000" algn="bl" rotWithShape="0">
                    <a:prstClr val="black">
                      <a:alpha val="40000"/>
                    </a:prstClr>
                  </a:outerShdw>
                </a:effectLst>
              </a:rPr>
              <a:t>ПОМИЛКОВО АБО НАДМІРУ ЗАРАХОВАНИХ </a:t>
            </a:r>
          </a:p>
          <a:p>
            <a:r>
              <a:rPr lang="ru-RU" sz="5400" b="1" cap="all" dirty="0" smtClean="0">
                <a:effectLst>
                  <a:outerShdw blurRad="50800" dist="38100" dir="18900000" algn="bl" rotWithShape="0">
                    <a:prstClr val="black">
                      <a:alpha val="40000"/>
                    </a:prstClr>
                  </a:outerShdw>
                </a:effectLst>
              </a:rPr>
              <a:t>ДО ДЕРЖАВНОГО ТА МІСЦЕВИХ БЮДЖЕТІВ</a:t>
            </a:r>
            <a:endParaRPr lang="ru-RU" sz="5400" dirty="0">
              <a:effectLst>
                <a:outerShdw blurRad="50800" dist="38100" dir="18900000" algn="bl" rotWithShape="0">
                  <a:prstClr val="black">
                    <a:alpha val="40000"/>
                  </a:prstClr>
                </a:outerShdw>
              </a:effectLst>
            </a:endParaRPr>
          </a:p>
        </p:txBody>
      </p:sp>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90" y="3876124"/>
            <a:ext cx="3185816" cy="3312952"/>
          </a:xfrm>
          <a:prstGeom prst="rect">
            <a:avLst/>
          </a:prstGeom>
        </p:spPr>
      </p:pic>
      <p:sp>
        <p:nvSpPr>
          <p:cNvPr id="13" name="TextBox 12"/>
          <p:cNvSpPr txBox="1"/>
          <p:nvPr/>
        </p:nvSpPr>
        <p:spPr>
          <a:xfrm>
            <a:off x="148592" y="1213238"/>
            <a:ext cx="3046014" cy="4170372"/>
          </a:xfrm>
          <a:prstGeom prst="rect">
            <a:avLst/>
          </a:prstGeom>
          <a:noFill/>
        </p:spPr>
        <p:txBody>
          <a:bodyPr wrap="square" rtlCol="0">
            <a:spAutoFit/>
          </a:bodyPr>
          <a:lstStyle/>
          <a:p>
            <a:pPr algn="just"/>
            <a:r>
              <a:rPr lang="ru-RU" sz="1900" dirty="0">
                <a:latin typeface="Times New Roman" panose="02020603050405020304" pitchFamily="18" charset="0"/>
                <a:cs typeface="Times New Roman" panose="02020603050405020304" pitchFamily="18" charset="0"/>
              </a:rPr>
              <a:t>20.03.2020 набрав чинності наказ Міністерства фінансів України від 27.12.2019 №577 «Про затвердження змін до Порядку повернення коштів, помилково або надміру зарахованих до державного та місцевих бюджетів», зареєсторований у Міністерстві юстиції 05.03.2020 за № 244/34527.</a:t>
            </a:r>
          </a:p>
          <a:p>
            <a:pPr algn="just"/>
            <a:endParaRPr lang="ru-RU" dirty="0"/>
          </a:p>
        </p:txBody>
      </p:sp>
      <p:sp>
        <p:nvSpPr>
          <p:cNvPr id="14" name="TextBox 13"/>
          <p:cNvSpPr txBox="1"/>
          <p:nvPr/>
        </p:nvSpPr>
        <p:spPr>
          <a:xfrm>
            <a:off x="3334407" y="2516093"/>
            <a:ext cx="5715000" cy="3970318"/>
          </a:xfrm>
          <a:prstGeom prst="rect">
            <a:avLst/>
          </a:prstGeom>
          <a:noFill/>
        </p:spPr>
        <p:txBody>
          <a:bodyPr wrap="square" rtlCol="0">
            <a:spAutoFit/>
          </a:bodyPr>
          <a:lstStyle/>
          <a:p>
            <a:pPr algn="just"/>
            <a:r>
              <a:rPr lang="uk-UA" dirty="0">
                <a:latin typeface="Times New Roman" panose="02020603050405020304" pitchFamily="18" charset="0"/>
                <a:cs typeface="Times New Roman" panose="02020603050405020304" pitchFamily="18" charset="0"/>
              </a:rPr>
              <a:t>Зазначені зміни передбачають, зокрема</a:t>
            </a:r>
            <a:r>
              <a:rPr lang="uk-UA"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uk-UA" dirty="0">
                <a:latin typeface="Times New Roman" panose="02020603050405020304" pitchFamily="18" charset="0"/>
                <a:cs typeface="Times New Roman" panose="02020603050405020304" pitchFamily="18" charset="0"/>
              </a:rPr>
              <a:t>Повернення помилково або надміру зарахованих до бюджету податків, зборів, пені, платежів та інших доходів бюджетів здійснюється за поданням (висновком) органів, що контролюють справляння надходжень бюджету, а при поверненні судового збору (крім помилково зарахованого) - за судовим рішенням, яке набрало законної сили</a:t>
            </a:r>
            <a:r>
              <a:rPr lang="uk-UA"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uk-UA" dirty="0">
                <a:latin typeface="Times New Roman" panose="02020603050405020304" pitchFamily="18" charset="0"/>
                <a:cs typeface="Times New Roman" panose="02020603050405020304" pitchFamily="18" charset="0"/>
              </a:rPr>
              <a:t>Подання подається платником разом з його заявою про повернення коштів з бюджету та оригіналом або копією документа на переказ, або паперовою копією електронного розрахункового документа, які підтверджують перерахування коштів до бюджету.</a:t>
            </a:r>
            <a:endParaRPr lang="ru-RU" dirty="0">
              <a:latin typeface="Times New Roman" panose="02020603050405020304" pitchFamily="18" charset="0"/>
              <a:cs typeface="Times New Roman" panose="02020603050405020304" pitchFamily="18" charset="0"/>
            </a:endParaRPr>
          </a:p>
          <a:p>
            <a:pPr algn="just"/>
            <a:r>
              <a:rPr lang="uk-UA" dirty="0"/>
              <a:t> </a:t>
            </a:r>
            <a:endParaRPr lang="ru-RU" dirty="0"/>
          </a:p>
        </p:txBody>
      </p:sp>
    </p:spTree>
    <p:extLst>
      <p:ext uri="{BB962C8B-B14F-4D97-AF65-F5344CB8AC3E}">
        <p14:creationId xmlns:p14="http://schemas.microsoft.com/office/powerpoint/2010/main" val="21193142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05792" y="59313"/>
            <a:ext cx="2588814" cy="1200329"/>
          </a:xfrm>
          <a:prstGeom prst="rect">
            <a:avLst/>
          </a:prstGeom>
        </p:spPr>
        <p:txBody>
          <a:bodyPr wrap="square">
            <a:spAutoFit/>
          </a:bodyPr>
          <a:lstStyle/>
          <a:p>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Східне міжрегіональне управління Міністерства юстиції (м. Харків)</a:t>
            </a:r>
          </a:p>
        </p:txBody>
      </p:sp>
      <p:pic>
        <p:nvPicPr>
          <p:cNvPr id="7" name="Рисунок 6"/>
          <p:cNvPicPr>
            <a:picLocks noChangeAspect="1"/>
          </p:cNvPicPr>
          <p:nvPr/>
        </p:nvPicPr>
        <p:blipFill rotWithShape="1">
          <a:blip r:embed="rId2" cstate="print">
            <a:extLst>
              <a:ext uri="{28A0092B-C50C-407E-A947-70E740481C1C}">
                <a14:useLocalDpi xmlns:a14="http://schemas.microsoft.com/office/drawing/2010/main" val="0"/>
              </a:ext>
            </a:extLst>
          </a:blip>
          <a:srcRect l="-1678" r="78829"/>
          <a:stretch/>
        </p:blipFill>
        <p:spPr>
          <a:xfrm>
            <a:off x="148592" y="92353"/>
            <a:ext cx="457200" cy="857250"/>
          </a:xfrm>
          <a:prstGeom prst="rect">
            <a:avLst/>
          </a:prstGeom>
          <a:effectLst>
            <a:outerShdw blurRad="50800" dist="50800" dir="5400000" algn="ctr" rotWithShape="0">
              <a:srgbClr val="000000">
                <a:alpha val="72000"/>
              </a:srgbClr>
            </a:outerShdw>
          </a:effectLst>
        </p:spPr>
      </p:pic>
      <p:sp>
        <p:nvSpPr>
          <p:cNvPr id="2" name="TextBox 1"/>
          <p:cNvSpPr txBox="1"/>
          <p:nvPr/>
        </p:nvSpPr>
        <p:spPr>
          <a:xfrm>
            <a:off x="0" y="1149998"/>
            <a:ext cx="9045466" cy="6001643"/>
          </a:xfrm>
          <a:prstGeom prst="rect">
            <a:avLst/>
          </a:prstGeom>
          <a:noFill/>
        </p:spPr>
        <p:txBody>
          <a:bodyPr wrap="square" rtlCol="0">
            <a:spAutoFit/>
          </a:bodyPr>
          <a:lstStyle/>
          <a:p>
            <a:pPr marL="285750" indent="-285750" algn="just">
              <a:buFont typeface="Wingdings" panose="05000000000000000000" pitchFamily="2" charset="2"/>
              <a:buChar char="Ø"/>
            </a:pPr>
            <a:r>
              <a:rPr lang="uk-UA" sz="1600" dirty="0">
                <a:latin typeface="Times New Roman" panose="02020603050405020304" pitchFamily="18" charset="0"/>
                <a:cs typeface="Times New Roman" panose="02020603050405020304" pitchFamily="18" charset="0"/>
              </a:rPr>
              <a:t>Заява про повернення коштів з бюджету складається платником у довільній формі з обов'язковим зазначенням такої інформації: причина повернення коштів з бюджету, найменування платника (суб'єкта господарювання), код за ЄДРПОУ (для юридичної особи) або прізвище, ім'я, по батькові фізичної особи, реєстраційний номер облікової картки платника податків (ідентифікаційний номер) або серія (за наявності) та номер паспорта (для фізичних осіб, які через свої релігійні переконання в установленому порядку відмовилися від прийняття реєстраційного номера облікової картки платника податків та мають відмітку у паспорті), місцезнаходження юридичної особи або місце проживання фізичної особи та номер контактного телефону, сума платежу, що підлягає поверненню, спосіб перерахування коштів з бюджету - у безготівковій формі із зазначенням реквізитів рахунку одержувача коштів чи у готівковій формі</a:t>
            </a:r>
            <a:r>
              <a:rPr lang="uk-UA"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ru-RU" sz="1600" dirty="0" err="1">
                <a:latin typeface="Times New Roman" panose="02020603050405020304" pitchFamily="18" charset="0"/>
                <a:cs typeface="Times New Roman" panose="02020603050405020304" pitchFamily="18" charset="0"/>
              </a:rPr>
              <a:t>Подання</a:t>
            </a:r>
            <a:r>
              <a:rPr lang="ru-RU" sz="1600" dirty="0">
                <a:latin typeface="Times New Roman" panose="02020603050405020304" pitchFamily="18" charset="0"/>
                <a:cs typeface="Times New Roman" panose="02020603050405020304" pitchFamily="18" charset="0"/>
              </a:rPr>
              <a:t> або </a:t>
            </a:r>
            <a:r>
              <a:rPr lang="ru-RU" sz="1600" dirty="0" err="1">
                <a:latin typeface="Times New Roman" panose="02020603050405020304" pitchFamily="18" charset="0"/>
                <a:cs typeface="Times New Roman" panose="02020603050405020304" pitchFamily="18" charset="0"/>
              </a:rPr>
              <a:t>копія</a:t>
            </a:r>
            <a:r>
              <a:rPr lang="ru-RU" sz="1600" dirty="0">
                <a:latin typeface="Times New Roman" panose="02020603050405020304" pitchFamily="18" charset="0"/>
                <a:cs typeface="Times New Roman" panose="02020603050405020304" pitchFamily="18" charset="0"/>
              </a:rPr>
              <a:t> судового </a:t>
            </a:r>
            <a:r>
              <a:rPr lang="ru-RU" sz="1600" dirty="0" err="1">
                <a:latin typeface="Times New Roman" panose="02020603050405020304" pitchFamily="18" charset="0"/>
                <a:cs typeface="Times New Roman" panose="02020603050405020304" pitchFamily="18" charset="0"/>
              </a:rPr>
              <a:t>рішення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засвідчена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належним</a:t>
            </a:r>
            <a:r>
              <a:rPr lang="ru-RU" sz="1600" dirty="0">
                <a:latin typeface="Times New Roman" panose="02020603050405020304" pitchFamily="18" charset="0"/>
                <a:cs typeface="Times New Roman" panose="02020603050405020304" pitchFamily="18" charset="0"/>
              </a:rPr>
              <a:t> чином, </a:t>
            </a:r>
            <a:r>
              <a:rPr lang="ru-RU" sz="1600" dirty="0" err="1">
                <a:latin typeface="Times New Roman" panose="02020603050405020304" pitchFamily="18" charset="0"/>
                <a:cs typeface="Times New Roman" panose="02020603050405020304" pitchFamily="18" charset="0"/>
              </a:rPr>
              <a:t>повертається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відповідними</a:t>
            </a:r>
            <a:r>
              <a:rPr lang="ru-RU" sz="1600" dirty="0">
                <a:latin typeface="Times New Roman" panose="02020603050405020304" pitchFamily="18" charset="0"/>
                <a:cs typeface="Times New Roman" panose="02020603050405020304" pitchFamily="18" charset="0"/>
              </a:rPr>
              <a:t> органами Казначейства </a:t>
            </a:r>
            <a:r>
              <a:rPr lang="ru-RU" sz="1600" dirty="0" err="1">
                <a:latin typeface="Times New Roman" panose="02020603050405020304" pitchFamily="18" charset="0"/>
                <a:cs typeface="Times New Roman" panose="02020603050405020304" pitchFamily="18" charset="0"/>
              </a:rPr>
              <a:t>надавачам</a:t>
            </a:r>
            <a:r>
              <a:rPr lang="ru-RU" sz="1600" dirty="0">
                <a:latin typeface="Times New Roman" panose="02020603050405020304" pitchFamily="18" charset="0"/>
                <a:cs typeface="Times New Roman" panose="02020603050405020304" pitchFamily="18" charset="0"/>
              </a:rPr>
              <a:t> без </a:t>
            </a:r>
            <a:r>
              <a:rPr lang="ru-RU" sz="1600" dirty="0" err="1">
                <a:latin typeface="Times New Roman" panose="02020603050405020304" pitchFamily="18" charset="0"/>
                <a:cs typeface="Times New Roman" panose="02020603050405020304" pitchFamily="18" charset="0"/>
              </a:rPr>
              <a:t>виконання</a:t>
            </a:r>
            <a:r>
              <a:rPr lang="ru-RU" sz="1600" dirty="0">
                <a:latin typeface="Times New Roman" panose="02020603050405020304" pitchFamily="18" charset="0"/>
                <a:cs typeface="Times New Roman" panose="02020603050405020304" pitchFamily="18" charset="0"/>
              </a:rPr>
              <a:t> у таких </a:t>
            </a:r>
            <a:r>
              <a:rPr lang="ru-RU" sz="1600" dirty="0" err="1">
                <a:latin typeface="Times New Roman" panose="02020603050405020304" pitchFamily="18" charset="0"/>
                <a:cs typeface="Times New Roman" panose="02020603050405020304" pitchFamily="18" charset="0"/>
              </a:rPr>
              <a:t>випадках</a:t>
            </a:r>
            <a:r>
              <a:rPr lang="ru-RU" sz="1600" dirty="0">
                <a:latin typeface="Times New Roman" panose="02020603050405020304" pitchFamily="18" charset="0"/>
                <a:cs typeface="Times New Roman" panose="02020603050405020304" pitchFamily="18" charset="0"/>
              </a:rPr>
              <a:t>:</a:t>
            </a:r>
          </a:p>
          <a:p>
            <a:pPr algn="just"/>
            <a:r>
              <a:rPr lang="ru-RU" sz="1600" dirty="0">
                <a:latin typeface="Times New Roman" panose="02020603050405020304" pitchFamily="18" charset="0"/>
                <a:cs typeface="Times New Roman" panose="02020603050405020304" pitchFamily="18" charset="0"/>
              </a:rPr>
              <a:t>1) </a:t>
            </a:r>
            <a:r>
              <a:rPr lang="ru-RU" sz="1600" dirty="0" err="1">
                <a:latin typeface="Times New Roman" panose="02020603050405020304" pitchFamily="18" charset="0"/>
                <a:cs typeface="Times New Roman" panose="02020603050405020304" pitchFamily="18" charset="0"/>
              </a:rPr>
              <a:t>перевищення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встановлених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законодавством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строків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надання</a:t>
            </a:r>
            <a:r>
              <a:rPr lang="ru-RU" sz="1600" dirty="0">
                <a:latin typeface="Times New Roman" panose="02020603050405020304" pitchFamily="18" charset="0"/>
                <a:cs typeface="Times New Roman" panose="02020603050405020304" pitchFamily="18" charset="0"/>
              </a:rPr>
              <a:t> заяви та </a:t>
            </a:r>
            <a:r>
              <a:rPr lang="ru-RU" sz="1600" dirty="0" err="1">
                <a:latin typeface="Times New Roman" panose="02020603050405020304" pitchFamily="18" charset="0"/>
                <a:cs typeface="Times New Roman" panose="02020603050405020304" pitchFamily="18" charset="0"/>
              </a:rPr>
              <a:t>подання</a:t>
            </a:r>
            <a:r>
              <a:rPr lang="ru-RU" sz="1600" dirty="0">
                <a:latin typeface="Times New Roman" panose="02020603050405020304" pitchFamily="18" charset="0"/>
                <a:cs typeface="Times New Roman" panose="02020603050405020304" pitchFamily="18" charset="0"/>
              </a:rPr>
              <a:t> до органу Казначейства;</a:t>
            </a:r>
          </a:p>
          <a:p>
            <a:pPr algn="just"/>
            <a:r>
              <a:rPr lang="ru-RU" sz="1600" dirty="0">
                <a:latin typeface="Times New Roman" panose="02020603050405020304" pitchFamily="18" charset="0"/>
                <a:cs typeface="Times New Roman" panose="02020603050405020304" pitchFamily="18" charset="0"/>
              </a:rPr>
              <a:t>2) </a:t>
            </a:r>
            <a:r>
              <a:rPr lang="ru-RU" sz="1600" dirty="0" err="1">
                <a:latin typeface="Times New Roman" panose="02020603050405020304" pitchFamily="18" charset="0"/>
                <a:cs typeface="Times New Roman" panose="02020603050405020304" pitchFamily="18" charset="0"/>
              </a:rPr>
              <a:t>невідповідність</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інформації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викладеної</a:t>
            </a:r>
            <a:r>
              <a:rPr lang="ru-RU" sz="1600" dirty="0">
                <a:latin typeface="Times New Roman" panose="02020603050405020304" pitchFamily="18" charset="0"/>
                <a:cs typeface="Times New Roman" panose="02020603050405020304" pitchFamily="18" charset="0"/>
              </a:rPr>
              <a:t> у </a:t>
            </a:r>
            <a:r>
              <a:rPr lang="ru-RU" sz="1600" dirty="0" err="1">
                <a:latin typeface="Times New Roman" panose="02020603050405020304" pitchFamily="18" charset="0"/>
                <a:cs typeface="Times New Roman" panose="02020603050405020304" pitchFamily="18" charset="0"/>
              </a:rPr>
              <a:t>заяві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платника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даним</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наведеним</a:t>
            </a:r>
            <a:r>
              <a:rPr lang="ru-RU" sz="1600" dirty="0">
                <a:latin typeface="Times New Roman" panose="02020603050405020304" pitchFamily="18" charset="0"/>
                <a:cs typeface="Times New Roman" panose="02020603050405020304" pitchFamily="18" charset="0"/>
              </a:rPr>
              <a:t> у </a:t>
            </a:r>
            <a:r>
              <a:rPr lang="ru-RU" sz="1600" dirty="0" err="1">
                <a:latin typeface="Times New Roman" panose="02020603050405020304" pitchFamily="18" charset="0"/>
                <a:cs typeface="Times New Roman" panose="02020603050405020304" pitchFamily="18" charset="0"/>
              </a:rPr>
              <a:t>поданні</a:t>
            </a:r>
            <a:r>
              <a:rPr lang="ru-RU" sz="1600" dirty="0">
                <a:latin typeface="Times New Roman" panose="02020603050405020304" pitchFamily="18" charset="0"/>
                <a:cs typeface="Times New Roman" panose="02020603050405020304" pitchFamily="18" charset="0"/>
              </a:rPr>
              <a:t> або </a:t>
            </a:r>
            <a:r>
              <a:rPr lang="ru-RU" sz="1600" dirty="0" err="1">
                <a:latin typeface="Times New Roman" panose="02020603050405020304" pitchFamily="18" charset="0"/>
                <a:cs typeface="Times New Roman" panose="02020603050405020304" pitchFamily="18" charset="0"/>
              </a:rPr>
              <a:t>копії</a:t>
            </a:r>
            <a:r>
              <a:rPr lang="ru-RU" sz="1600" dirty="0">
                <a:latin typeface="Times New Roman" panose="02020603050405020304" pitchFamily="18" charset="0"/>
                <a:cs typeface="Times New Roman" panose="02020603050405020304" pitchFamily="18" charset="0"/>
              </a:rPr>
              <a:t> судового </a:t>
            </a:r>
            <a:r>
              <a:rPr lang="ru-RU" sz="1600" dirty="0" err="1">
                <a:latin typeface="Times New Roman" panose="02020603050405020304" pitchFamily="18" charset="0"/>
                <a:cs typeface="Times New Roman" panose="02020603050405020304" pitchFamily="18" charset="0"/>
              </a:rPr>
              <a:t>рішення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засвідченій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належним</a:t>
            </a:r>
            <a:r>
              <a:rPr lang="ru-RU" sz="1600" dirty="0">
                <a:latin typeface="Times New Roman" panose="02020603050405020304" pitchFamily="18" charset="0"/>
                <a:cs typeface="Times New Roman" panose="02020603050405020304" pitchFamily="18" charset="0"/>
              </a:rPr>
              <a:t> чином, або </a:t>
            </a:r>
            <a:r>
              <a:rPr lang="ru-RU" sz="1600" dirty="0" err="1">
                <a:latin typeface="Times New Roman" panose="02020603050405020304" pitchFamily="18" charset="0"/>
                <a:cs typeface="Times New Roman" panose="02020603050405020304" pitchFamily="18" charset="0"/>
              </a:rPr>
              <a:t>даним</a:t>
            </a:r>
            <a:r>
              <a:rPr lang="ru-RU" sz="1600" dirty="0">
                <a:latin typeface="Times New Roman" panose="02020603050405020304" pitchFamily="18" charset="0"/>
                <a:cs typeface="Times New Roman" panose="02020603050405020304" pitchFamily="18" charset="0"/>
              </a:rPr>
              <a:t> органу Казначейства про </a:t>
            </a:r>
            <a:r>
              <a:rPr lang="ru-RU" sz="1600" dirty="0" err="1">
                <a:latin typeface="Times New Roman" panose="02020603050405020304" pitchFamily="18" charset="0"/>
                <a:cs typeface="Times New Roman" panose="02020603050405020304" pitchFamily="18" charset="0"/>
              </a:rPr>
              <a:t>зарахування</a:t>
            </a:r>
            <a:r>
              <a:rPr lang="ru-RU" sz="1600" dirty="0">
                <a:latin typeface="Times New Roman" panose="02020603050405020304" pitchFamily="18" charset="0"/>
                <a:cs typeface="Times New Roman" panose="02020603050405020304" pitchFamily="18" charset="0"/>
              </a:rPr>
              <a:t> коштів до бюджету;</a:t>
            </a:r>
          </a:p>
          <a:p>
            <a:pPr algn="just"/>
            <a:r>
              <a:rPr lang="ru-RU" sz="1600" dirty="0">
                <a:latin typeface="Times New Roman" panose="02020603050405020304" pitchFamily="18" charset="0"/>
                <a:cs typeface="Times New Roman" panose="02020603050405020304" pitchFamily="18" charset="0"/>
              </a:rPr>
              <a:t>3) </a:t>
            </a:r>
            <a:r>
              <a:rPr lang="ru-RU" sz="1600" dirty="0" err="1">
                <a:latin typeface="Times New Roman" panose="02020603050405020304" pitchFamily="18" charset="0"/>
                <a:cs typeface="Times New Roman" panose="02020603050405020304" pitchFamily="18" charset="0"/>
              </a:rPr>
              <a:t>надання</a:t>
            </a:r>
            <a:r>
              <a:rPr lang="ru-RU" sz="1600" dirty="0">
                <a:latin typeface="Times New Roman" panose="02020603050405020304" pitchFamily="18" charset="0"/>
                <a:cs typeface="Times New Roman" panose="02020603050405020304" pitchFamily="18" charset="0"/>
              </a:rPr>
              <a:t> заяви та </a:t>
            </a:r>
            <a:r>
              <a:rPr lang="ru-RU" sz="1600" dirty="0" err="1">
                <a:latin typeface="Times New Roman" panose="02020603050405020304" pitchFamily="18" charset="0"/>
                <a:cs typeface="Times New Roman" panose="02020603050405020304" pitchFamily="18" charset="0"/>
              </a:rPr>
              <a:t>подання</a:t>
            </a:r>
            <a:r>
              <a:rPr lang="ru-RU" sz="1600" dirty="0">
                <a:latin typeface="Times New Roman" panose="02020603050405020304" pitchFamily="18" charset="0"/>
                <a:cs typeface="Times New Roman" panose="02020603050405020304" pitchFamily="18" charset="0"/>
              </a:rPr>
              <a:t> або </a:t>
            </a:r>
            <a:r>
              <a:rPr lang="ru-RU" sz="1600" dirty="0" err="1">
                <a:latin typeface="Times New Roman" panose="02020603050405020304" pitchFamily="18" charset="0"/>
                <a:cs typeface="Times New Roman" panose="02020603050405020304" pitchFamily="18" charset="0"/>
              </a:rPr>
              <a:t>копії</a:t>
            </a:r>
            <a:r>
              <a:rPr lang="ru-RU" sz="1600" dirty="0">
                <a:latin typeface="Times New Roman" panose="02020603050405020304" pitchFamily="18" charset="0"/>
                <a:cs typeface="Times New Roman" panose="02020603050405020304" pitchFamily="18" charset="0"/>
              </a:rPr>
              <a:t> судового </a:t>
            </a:r>
            <a:r>
              <a:rPr lang="ru-RU" sz="1600" dirty="0" err="1">
                <a:latin typeface="Times New Roman" panose="02020603050405020304" pitchFamily="18" charset="0"/>
                <a:cs typeface="Times New Roman" panose="02020603050405020304" pitchFamily="18" charset="0"/>
              </a:rPr>
              <a:t>рішення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засвідченої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належним</a:t>
            </a:r>
            <a:r>
              <a:rPr lang="ru-RU" sz="1600" dirty="0">
                <a:latin typeface="Times New Roman" panose="02020603050405020304" pitchFamily="18" charset="0"/>
                <a:cs typeface="Times New Roman" panose="02020603050405020304" pitchFamily="18" charset="0"/>
              </a:rPr>
              <a:t> чином, не за </a:t>
            </a:r>
            <a:r>
              <a:rPr lang="ru-RU" sz="1600" dirty="0" err="1">
                <a:latin typeface="Times New Roman" panose="02020603050405020304" pitchFamily="18" charset="0"/>
                <a:cs typeface="Times New Roman" panose="02020603050405020304" pitchFamily="18" charset="0"/>
              </a:rPr>
              <a:t>призначенням</a:t>
            </a:r>
            <a:r>
              <a:rPr lang="ru-RU" sz="1600" dirty="0">
                <a:latin typeface="Times New Roman" panose="02020603050405020304" pitchFamily="18" charset="0"/>
                <a:cs typeface="Times New Roman" panose="02020603050405020304" pitchFamily="18" charset="0"/>
              </a:rPr>
              <a:t>;</a:t>
            </a:r>
          </a:p>
          <a:p>
            <a:pPr algn="just"/>
            <a:r>
              <a:rPr lang="ru-RU" sz="1600" dirty="0">
                <a:latin typeface="Times New Roman" panose="02020603050405020304" pitchFamily="18" charset="0"/>
                <a:cs typeface="Times New Roman" panose="02020603050405020304" pitchFamily="18" charset="0"/>
              </a:rPr>
              <a:t>4) </a:t>
            </a:r>
            <a:r>
              <a:rPr lang="ru-RU" sz="1600" dirty="0" err="1">
                <a:latin typeface="Times New Roman" panose="02020603050405020304" pitchFamily="18" charset="0"/>
                <a:cs typeface="Times New Roman" panose="02020603050405020304" pitchFamily="18" charset="0"/>
              </a:rPr>
              <a:t>надання</a:t>
            </a:r>
            <a:r>
              <a:rPr lang="ru-RU" sz="1600" dirty="0">
                <a:latin typeface="Times New Roman" panose="02020603050405020304" pitchFamily="18" charset="0"/>
                <a:cs typeface="Times New Roman" panose="02020603050405020304" pitchFamily="18" charset="0"/>
              </a:rPr>
              <a:t> заяви та </a:t>
            </a:r>
            <a:r>
              <a:rPr lang="ru-RU" sz="1600" dirty="0" err="1">
                <a:latin typeface="Times New Roman" panose="02020603050405020304" pitchFamily="18" charset="0"/>
                <a:cs typeface="Times New Roman" panose="02020603050405020304" pitchFamily="18" charset="0"/>
              </a:rPr>
              <a:t>подання</a:t>
            </a:r>
            <a:r>
              <a:rPr lang="ru-RU" sz="1600" dirty="0">
                <a:latin typeface="Times New Roman" panose="02020603050405020304" pitchFamily="18" charset="0"/>
                <a:cs typeface="Times New Roman" panose="02020603050405020304" pitchFamily="18" charset="0"/>
              </a:rPr>
              <a:t> або </a:t>
            </a:r>
            <a:r>
              <a:rPr lang="ru-RU" sz="1600" dirty="0" err="1">
                <a:latin typeface="Times New Roman" panose="02020603050405020304" pitchFamily="18" charset="0"/>
                <a:cs typeface="Times New Roman" panose="02020603050405020304" pitchFamily="18" charset="0"/>
              </a:rPr>
              <a:t>копії</a:t>
            </a:r>
            <a:r>
              <a:rPr lang="ru-RU" sz="1600" dirty="0">
                <a:latin typeface="Times New Roman" panose="02020603050405020304" pitchFamily="18" charset="0"/>
                <a:cs typeface="Times New Roman" panose="02020603050405020304" pitchFamily="18" charset="0"/>
              </a:rPr>
              <a:t> судового </a:t>
            </a:r>
            <a:r>
              <a:rPr lang="ru-RU" sz="1600" dirty="0" err="1">
                <a:latin typeface="Times New Roman" panose="02020603050405020304" pitchFamily="18" charset="0"/>
                <a:cs typeface="Times New Roman" panose="02020603050405020304" pitchFamily="18" charset="0"/>
              </a:rPr>
              <a:t>рішення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засвідченої</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належним</a:t>
            </a:r>
            <a:r>
              <a:rPr lang="ru-RU" sz="1600" dirty="0">
                <a:latin typeface="Times New Roman" panose="02020603050405020304" pitchFamily="18" charset="0"/>
                <a:cs typeface="Times New Roman" panose="02020603050405020304" pitchFamily="18" charset="0"/>
              </a:rPr>
              <a:t> чином, </a:t>
            </a:r>
            <a:r>
              <a:rPr lang="ru-RU" sz="1600" dirty="0" err="1">
                <a:latin typeface="Times New Roman" panose="02020603050405020304" pitchFamily="18" charset="0"/>
                <a:cs typeface="Times New Roman" panose="02020603050405020304" pitchFamily="18" charset="0"/>
              </a:rPr>
              <a:t>неуповноваженою</a:t>
            </a:r>
            <a:r>
              <a:rPr lang="ru-RU" sz="1600" dirty="0">
                <a:latin typeface="Times New Roman" panose="02020603050405020304" pitchFamily="18" charset="0"/>
                <a:cs typeface="Times New Roman" panose="02020603050405020304" pitchFamily="18" charset="0"/>
              </a:rPr>
              <a:t> особою;</a:t>
            </a:r>
          </a:p>
          <a:p>
            <a:pPr algn="just"/>
            <a:r>
              <a:rPr lang="ru-RU" sz="1600" dirty="0">
                <a:latin typeface="Times New Roman" panose="02020603050405020304" pitchFamily="18" charset="0"/>
                <a:cs typeface="Times New Roman" panose="02020603050405020304" pitchFamily="18" charset="0"/>
              </a:rPr>
              <a:t>5) </a:t>
            </a:r>
            <a:r>
              <a:rPr lang="ru-RU" sz="1600" dirty="0" err="1">
                <a:latin typeface="Times New Roman" panose="02020603050405020304" pitchFamily="18" charset="0"/>
                <a:cs typeface="Times New Roman" panose="02020603050405020304" pitchFamily="18" charset="0"/>
              </a:rPr>
              <a:t>порушення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встановлених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вимог</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щодо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оформлення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подання</a:t>
            </a:r>
            <a:r>
              <a:rPr lang="ru-RU" sz="1600" dirty="0">
                <a:latin typeface="Times New Roman" panose="02020603050405020304" pitchFamily="18" charset="0"/>
                <a:cs typeface="Times New Roman" panose="02020603050405020304" pitchFamily="18" charset="0"/>
              </a:rPr>
              <a:t> або </a:t>
            </a:r>
            <a:r>
              <a:rPr lang="ru-RU" sz="1600" dirty="0" err="1">
                <a:latin typeface="Times New Roman" panose="02020603050405020304" pitchFamily="18" charset="0"/>
                <a:cs typeface="Times New Roman" panose="02020603050405020304" pitchFamily="18" charset="0"/>
              </a:rPr>
              <a:t>копії</a:t>
            </a:r>
            <a:r>
              <a:rPr lang="ru-RU" sz="1600" dirty="0">
                <a:latin typeface="Times New Roman" panose="02020603050405020304" pitchFamily="18" charset="0"/>
                <a:cs typeface="Times New Roman" panose="02020603050405020304" pitchFamily="18" charset="0"/>
              </a:rPr>
              <a:t> судового </a:t>
            </a:r>
            <a:r>
              <a:rPr lang="ru-RU" sz="1600" dirty="0" err="1">
                <a:latin typeface="Times New Roman" panose="02020603050405020304" pitchFamily="18" charset="0"/>
                <a:cs typeface="Times New Roman" panose="02020603050405020304" pitchFamily="18" charset="0"/>
              </a:rPr>
              <a:t>рішення</a:t>
            </a:r>
            <a:r>
              <a:rPr lang="ru-RU" sz="1600" dirty="0">
                <a:latin typeface="Times New Roman" panose="02020603050405020304" pitchFamily="18" charset="0"/>
                <a:cs typeface="Times New Roman" panose="02020603050405020304" pitchFamily="18" charset="0"/>
              </a:rPr>
              <a:t>.</a:t>
            </a:r>
          </a:p>
          <a:p>
            <a:r>
              <a:rPr lang="uk-UA" sz="1600" b="1" dirty="0" smtClean="0">
                <a:latin typeface="Times New Roman" panose="02020603050405020304" pitchFamily="18" charset="0"/>
                <a:cs typeface="Times New Roman" panose="02020603050405020304" pitchFamily="18" charset="0"/>
              </a:rPr>
              <a:t>Наказ </a:t>
            </a:r>
            <a:r>
              <a:rPr lang="uk-UA" sz="1600" b="1" dirty="0">
                <a:latin typeface="Times New Roman" panose="02020603050405020304" pitchFamily="18" charset="0"/>
                <a:cs typeface="Times New Roman" panose="02020603050405020304" pitchFamily="18" charset="0"/>
              </a:rPr>
              <a:t>№ 577 опубліковано у бюлетені «Офіційний вісник України» від 20.03.2020 № 22.</a:t>
            </a:r>
            <a:endParaRPr lang="ru-RU" sz="1600" dirty="0">
              <a:latin typeface="Times New Roman" panose="02020603050405020304" pitchFamily="18" charset="0"/>
              <a:cs typeface="Times New Roman" panose="02020603050405020304" pitchFamily="18" charset="0"/>
            </a:endParaRPr>
          </a:p>
          <a:p>
            <a:endParaRPr lang="ru-RU" sz="1600" dirty="0"/>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3825" y="1"/>
            <a:ext cx="3856522" cy="1116957"/>
          </a:xfrm>
          <a:prstGeom prst="rect">
            <a:avLst/>
          </a:prstGeom>
        </p:spPr>
      </p:pic>
    </p:spTree>
    <p:extLst>
      <p:ext uri="{BB962C8B-B14F-4D97-AF65-F5344CB8AC3E}">
        <p14:creationId xmlns:p14="http://schemas.microsoft.com/office/powerpoint/2010/main" val="2430755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483768" y="188641"/>
            <a:ext cx="5040560" cy="1584176"/>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uk-UA" sz="1800" b="1" cap="all" dirty="0" smtClean="0">
                <a:ln w="0"/>
                <a:solidFill>
                  <a:sysClr val="windowText" lastClr="000000"/>
                </a:solidFill>
                <a:effectLst>
                  <a:reflection blurRad="12700" stA="50000" endPos="50000" dist="5000" dir="5400000" sy="-100000" rotWithShape="0"/>
                </a:effectLst>
              </a:rPr>
              <a:t>Наказ Міністерства юстиції України від 20.03.2020 № 1162/5 «Про внесення змін до деяких нормативно-правових актів Міністерства юстиції України», зареєстрований у Міністерстві юстиції України 23.03.2020 </a:t>
            </a:r>
            <a:r>
              <a:rPr lang="uk-UA" sz="1800" b="1" cap="all" smtClean="0">
                <a:ln w="0"/>
                <a:solidFill>
                  <a:sysClr val="windowText" lastClr="000000"/>
                </a:solidFill>
                <a:effectLst>
                  <a:reflection blurRad="12700" stA="50000" endPos="50000" dist="5000" dir="5400000" sy="-100000" rotWithShape="0"/>
                </a:effectLst>
              </a:rPr>
              <a:t>за </a:t>
            </a:r>
            <a:br>
              <a:rPr lang="uk-UA" sz="1800" b="1" cap="all" smtClean="0">
                <a:ln w="0"/>
                <a:solidFill>
                  <a:sysClr val="windowText" lastClr="000000"/>
                </a:solidFill>
                <a:effectLst>
                  <a:reflection blurRad="12700" stA="50000" endPos="50000" dist="5000" dir="5400000" sy="-100000" rotWithShape="0"/>
                </a:effectLst>
              </a:rPr>
            </a:br>
            <a:r>
              <a:rPr lang="uk-UA" sz="1800" b="1" cap="all" smtClean="0">
                <a:ln w="0"/>
                <a:solidFill>
                  <a:sysClr val="windowText" lastClr="000000"/>
                </a:solidFill>
                <a:effectLst>
                  <a:reflection blurRad="12700" stA="50000" endPos="50000" dist="5000" dir="5400000" sy="-100000" rotWithShape="0"/>
                </a:effectLst>
              </a:rPr>
              <a:t>№ </a:t>
            </a:r>
            <a:r>
              <a:rPr lang="uk-UA" sz="1800" b="1" cap="all" dirty="0" smtClean="0">
                <a:ln w="0"/>
                <a:solidFill>
                  <a:sysClr val="windowText" lastClr="000000"/>
                </a:solidFill>
                <a:effectLst>
                  <a:reflection blurRad="12700" stA="50000" endPos="50000" dist="5000" dir="5400000" sy="-100000" rotWithShape="0"/>
                </a:effectLst>
              </a:rPr>
              <a:t>295/34578 (далі – Наказ № 1162/5)</a:t>
            </a:r>
            <a:r>
              <a:rPr lang="ru-RU"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r>
            <a:br>
              <a:rPr lang="ru-RU"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uk-UA"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Подзаголовок 2"/>
          <p:cNvSpPr>
            <a:spLocks noGrp="1"/>
          </p:cNvSpPr>
          <p:nvPr>
            <p:ph type="subTitle" idx="1"/>
          </p:nvPr>
        </p:nvSpPr>
        <p:spPr>
          <a:xfrm>
            <a:off x="611560" y="1628800"/>
            <a:ext cx="8064896" cy="4968552"/>
          </a:xfrm>
        </p:spPr>
        <p:txBody>
          <a:bodyPr>
            <a:noAutofit/>
          </a:bodyPr>
          <a:lstStyle/>
          <a:p>
            <a:pPr indent="450000" algn="just">
              <a:lnSpc>
                <a:spcPct val="120000"/>
              </a:lnSpc>
              <a:spcBef>
                <a:spcPts val="0"/>
              </a:spcBef>
            </a:pPr>
            <a:r>
              <a:rPr lang="uk-UA" sz="1300" dirty="0" smtClean="0">
                <a:solidFill>
                  <a:schemeClr val="tx1"/>
                </a:solidFill>
                <a:latin typeface="Times New Roman" pitchFamily="18" charset="0"/>
                <a:cs typeface="Times New Roman" pitchFamily="18" charset="0"/>
              </a:rPr>
              <a:t>Зазначеним наказом приведено у відповідність до норм чинного законодавства:</a:t>
            </a:r>
          </a:p>
          <a:p>
            <a:pPr indent="450000" algn="just">
              <a:lnSpc>
                <a:spcPct val="120000"/>
              </a:lnSpc>
              <a:spcBef>
                <a:spcPts val="0"/>
              </a:spcBef>
            </a:pPr>
            <a:r>
              <a:rPr lang="uk-UA" sz="1300" dirty="0" smtClean="0">
                <a:solidFill>
                  <a:schemeClr val="tx1"/>
                </a:solidFill>
                <a:latin typeface="Times New Roman" pitchFamily="18" charset="0"/>
                <a:cs typeface="Times New Roman" pitchFamily="18" charset="0"/>
              </a:rPr>
              <a:t>Порядок функціонування порталу електронних сервісів юридичних осіб, фізичних осіб – підприємців та громадських формувань, що не мають статусу юридичної особи, затверджений наказом Міністерства юстиції України від 23.03.2016 № 784/5, зареєстрованим у Міністерстві юстиції України 23.03.2016 за № 427/28557;</a:t>
            </a:r>
          </a:p>
          <a:p>
            <a:pPr indent="450000" algn="just">
              <a:lnSpc>
                <a:spcPct val="120000"/>
              </a:lnSpc>
              <a:spcBef>
                <a:spcPts val="0"/>
              </a:spcBef>
            </a:pPr>
            <a:r>
              <a:rPr lang="ru-RU" sz="1300" dirty="0" smtClean="0">
                <a:solidFill>
                  <a:schemeClr val="tx1"/>
                </a:solidFill>
                <a:latin typeface="Times New Roman" pitchFamily="18" charset="0"/>
                <a:cs typeface="Times New Roman" pitchFamily="18" charset="0"/>
              </a:rPr>
              <a:t>Порядок надання відомостей з Єдиного державного реєстру юридичних осіб, фізичних осіб - підприємців та громадських формувань, затверджений </a:t>
            </a:r>
            <a:r>
              <a:rPr lang="uk-UA" sz="1300" dirty="0" smtClean="0">
                <a:solidFill>
                  <a:schemeClr val="tx1"/>
                </a:solidFill>
                <a:latin typeface="Times New Roman" pitchFamily="18" charset="0"/>
                <a:cs typeface="Times New Roman" pitchFamily="18" charset="0"/>
              </a:rPr>
              <a:t>наказом Міністерства юстиції України від 10.06.2016              № 1657/5, зареєстрованим у Міністерстві юстиції України 10.06.2016 за № 839/28969.</a:t>
            </a:r>
          </a:p>
          <a:p>
            <a:pPr indent="450000" algn="just">
              <a:lnSpc>
                <a:spcPct val="120000"/>
              </a:lnSpc>
              <a:spcBef>
                <a:spcPts val="0"/>
              </a:spcBef>
            </a:pPr>
            <a:r>
              <a:rPr lang="uk-UA" sz="1300" dirty="0" smtClean="0">
                <a:solidFill>
                  <a:schemeClr val="tx1"/>
                </a:solidFill>
                <a:latin typeface="Times New Roman" pitchFamily="18" charset="0"/>
                <a:cs typeface="Times New Roman" pitchFamily="18" charset="0"/>
              </a:rPr>
              <a:t>Також, відповідно до пункту 1 Наказу № 1162/5 підпункт 1 пункту 1 наказу Міністерства юстиції України від 25.11.2016 </a:t>
            </a:r>
            <a:r>
              <a:rPr lang="en-US" sz="1300" dirty="0" smtClean="0">
                <a:solidFill>
                  <a:schemeClr val="tx1"/>
                </a:solidFill>
                <a:latin typeface="Times New Roman" pitchFamily="18" charset="0"/>
                <a:cs typeface="Times New Roman" pitchFamily="18" charset="0"/>
              </a:rPr>
              <a:t>N 3359/5 "</a:t>
            </a:r>
            <a:r>
              <a:rPr lang="uk-UA" sz="1300" dirty="0" smtClean="0">
                <a:solidFill>
                  <a:schemeClr val="tx1"/>
                </a:solidFill>
                <a:latin typeface="Times New Roman" pitchFamily="18" charset="0"/>
                <a:cs typeface="Times New Roman" pitchFamily="18" charset="0"/>
              </a:rPr>
              <a:t>Про врегулювання відносин, пов'язаних з державною реєстрацією юридичних осіб та громадських формувань, що не мають статусу юридичної особи, в межах декількох адміністративно-територіальних одиниць", зареєстрованого в Міністерстві юстиції України 25.11.2016 за                      №</a:t>
            </a:r>
            <a:r>
              <a:rPr lang="en-US" sz="1300" dirty="0" smtClean="0">
                <a:solidFill>
                  <a:schemeClr val="tx1"/>
                </a:solidFill>
                <a:latin typeface="Times New Roman" pitchFamily="18" charset="0"/>
                <a:cs typeface="Times New Roman" pitchFamily="18" charset="0"/>
              </a:rPr>
              <a:t> 1528/29658, </a:t>
            </a:r>
            <a:r>
              <a:rPr lang="uk-UA" sz="1300" dirty="0" smtClean="0">
                <a:solidFill>
                  <a:schemeClr val="tx1"/>
                </a:solidFill>
                <a:latin typeface="Times New Roman" pitchFamily="18" charset="0"/>
                <a:cs typeface="Times New Roman" pitchFamily="18" charset="0"/>
              </a:rPr>
              <a:t>викладено в такій редакції:</a:t>
            </a:r>
          </a:p>
          <a:p>
            <a:pPr indent="450000" algn="just">
              <a:lnSpc>
                <a:spcPct val="120000"/>
              </a:lnSpc>
              <a:spcBef>
                <a:spcPts val="0"/>
              </a:spcBef>
            </a:pPr>
            <a:r>
              <a:rPr lang="uk-UA" sz="1300" dirty="0" smtClean="0">
                <a:solidFill>
                  <a:schemeClr val="tx1"/>
                </a:solidFill>
                <a:latin typeface="Times New Roman" pitchFamily="18" charset="0"/>
                <a:cs typeface="Times New Roman" pitchFamily="18" charset="0"/>
              </a:rPr>
              <a:t>державна реєстрація юридичних осіб, фізичних осіб - підприємців та громадських формувань, що не мають статусу юридичної особи, місцезнаходженням / місцем проживання яких є територія Автономної Республіки Крим, міста Севастополя, а також населені пункти, в яких органи державної влади тимчасово не здійснюють свої повноваження, та населені пункти, що розташовані на лінії зіткнення в Донецькій та Луганській областях, здійснюється незалежно від їх місцезнаходження / місця проживання в межах України.</a:t>
            </a:r>
          </a:p>
          <a:p>
            <a:pPr indent="450000" algn="just">
              <a:lnSpc>
                <a:spcPct val="120000"/>
              </a:lnSpc>
              <a:spcBef>
                <a:spcPts val="0"/>
              </a:spcBef>
            </a:pPr>
            <a:r>
              <a:rPr lang="ru-RU" sz="1300" dirty="0" smtClean="0">
                <a:solidFill>
                  <a:schemeClr val="tx1"/>
                </a:solidFill>
                <a:latin typeface="Times New Roman" pitchFamily="18" charset="0"/>
                <a:cs typeface="Times New Roman" pitchFamily="18" charset="0"/>
              </a:rPr>
              <a:t>Наказ набирає чинності 14.04.2020 у зв</a:t>
            </a:r>
            <a:r>
              <a:rPr lang="en-US" sz="1300" dirty="0" smtClean="0">
                <a:solidFill>
                  <a:schemeClr val="tx1"/>
                </a:solidFill>
                <a:latin typeface="Times New Roman" pitchFamily="18" charset="0"/>
                <a:cs typeface="Times New Roman" pitchFamily="18" charset="0"/>
              </a:rPr>
              <a:t>`</a:t>
            </a:r>
            <a:r>
              <a:rPr lang="ru-RU" sz="1300" dirty="0" smtClean="0">
                <a:solidFill>
                  <a:schemeClr val="tx1"/>
                </a:solidFill>
                <a:latin typeface="Times New Roman" pitchFamily="18" charset="0"/>
                <a:cs typeface="Times New Roman" pitchFamily="18" charset="0"/>
              </a:rPr>
              <a:t>язку з його офіційним опублікуванням в Офіційному віснику України від 03.04.2020 № 26.</a:t>
            </a:r>
          </a:p>
        </p:txBody>
      </p:sp>
      <p:pic>
        <p:nvPicPr>
          <p:cNvPr id="4" name="Рисунок 3" descr="ЛОГО СМУМЮ белый фон маленький.jpg"/>
          <p:cNvPicPr>
            <a:picLocks noChangeAspect="1"/>
          </p:cNvPicPr>
          <p:nvPr/>
        </p:nvPicPr>
        <p:blipFill>
          <a:blip r:embed="rId2" cstate="print"/>
          <a:stretch>
            <a:fillRect/>
          </a:stretch>
        </p:blipFill>
        <p:spPr>
          <a:xfrm>
            <a:off x="251520" y="332656"/>
            <a:ext cx="2295525" cy="828675"/>
          </a:xfrm>
          <a:prstGeom prst="roundRect">
            <a:avLst>
              <a:gd name="adj" fmla="val 8594"/>
            </a:avLst>
          </a:prstGeom>
          <a:solidFill>
            <a:srgbClr val="E0E599"/>
          </a:solidFill>
          <a:ln>
            <a:noFill/>
          </a:ln>
          <a:effectLst>
            <a:reflection blurRad="12700" stA="38000" endPos="28000" dist="5000" dir="5400000" sy="-100000" algn="bl" rotWithShape="0"/>
          </a:effectLst>
        </p:spPr>
      </p:pic>
      <p:pic>
        <p:nvPicPr>
          <p:cNvPr id="5" name="Рисунок 4" descr="увага челечек.jpg"/>
          <p:cNvPicPr>
            <a:picLocks noChangeAspect="1"/>
          </p:cNvPicPr>
          <p:nvPr/>
        </p:nvPicPr>
        <p:blipFill>
          <a:blip r:embed="rId3" cstate="print"/>
          <a:stretch>
            <a:fillRect/>
          </a:stretch>
        </p:blipFill>
        <p:spPr>
          <a:xfrm>
            <a:off x="7452320" y="188640"/>
            <a:ext cx="1296144" cy="11521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05792" y="59313"/>
            <a:ext cx="2588814" cy="1200329"/>
          </a:xfrm>
          <a:prstGeom prst="rect">
            <a:avLst/>
          </a:prstGeom>
        </p:spPr>
        <p:txBody>
          <a:bodyPr wrap="square">
            <a:spAutoFit/>
          </a:bodyPr>
          <a:lstStyle/>
          <a:p>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Східне міжрегіональне управління Міністерства юстиції (м. Харків)</a:t>
            </a:r>
          </a:p>
        </p:txBody>
      </p:sp>
      <p:pic>
        <p:nvPicPr>
          <p:cNvPr id="7" name="Рисунок 6"/>
          <p:cNvPicPr>
            <a:picLocks noChangeAspect="1"/>
          </p:cNvPicPr>
          <p:nvPr/>
        </p:nvPicPr>
        <p:blipFill rotWithShape="1">
          <a:blip r:embed="rId2" cstate="print">
            <a:extLst>
              <a:ext uri="{28A0092B-C50C-407E-A947-70E740481C1C}">
                <a14:useLocalDpi xmlns:a14="http://schemas.microsoft.com/office/drawing/2010/main" val="0"/>
              </a:ext>
            </a:extLst>
          </a:blip>
          <a:srcRect l="-1678" r="78829"/>
          <a:stretch/>
        </p:blipFill>
        <p:spPr>
          <a:xfrm>
            <a:off x="148592" y="92353"/>
            <a:ext cx="457200" cy="857250"/>
          </a:xfrm>
          <a:prstGeom prst="rect">
            <a:avLst/>
          </a:prstGeom>
          <a:effectLst>
            <a:outerShdw blurRad="50800" dist="50800" dir="5400000" algn="ctr" rotWithShape="0">
              <a:srgbClr val="000000">
                <a:alpha val="72000"/>
              </a:srgbClr>
            </a:outerShdw>
          </a:effectLst>
        </p:spPr>
      </p:pic>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71" y="2"/>
            <a:ext cx="2411729" cy="3215639"/>
          </a:xfrm>
          <a:prstGeom prst="rect">
            <a:avLst/>
          </a:prstGeom>
          <a:effectLst>
            <a:softEdge rad="165100"/>
          </a:effectLst>
        </p:spPr>
      </p:pic>
      <p:sp>
        <p:nvSpPr>
          <p:cNvPr id="3" name="TextBox 2"/>
          <p:cNvSpPr txBox="1"/>
          <p:nvPr/>
        </p:nvSpPr>
        <p:spPr>
          <a:xfrm rot="469505">
            <a:off x="7029579" y="-7084"/>
            <a:ext cx="1951514" cy="1569660"/>
          </a:xfrm>
          <a:prstGeom prst="rect">
            <a:avLst/>
          </a:prstGeom>
          <a:noFill/>
          <a:effectLst>
            <a:innerShdw blurRad="63500" dist="50800" dir="18900000">
              <a:prstClr val="black">
                <a:alpha val="50000"/>
              </a:prstClr>
            </a:innerShdw>
          </a:effectLst>
        </p:spPr>
        <p:txBody>
          <a:bodyPr wrap="square" rtlCol="0">
            <a:spAutoFit/>
          </a:bodyPr>
          <a:lstStyle/>
          <a:p>
            <a:pPr algn="ctr"/>
            <a:r>
              <a:rPr lang="ru-RU" sz="4800" b="1" dirty="0" smtClean="0">
                <a:solidFill>
                  <a:srgbClr val="84BFF6"/>
                </a:solidFill>
                <a:effectLst>
                  <a:outerShdw blurRad="38100" dist="38100" dir="2700000" algn="tl">
                    <a:srgbClr val="000000">
                      <a:alpha val="43137"/>
                    </a:srgbClr>
                  </a:outerShdw>
                </a:effectLst>
              </a:rPr>
              <a:t>Увага!!!</a:t>
            </a:r>
            <a:endParaRPr lang="ru-RU" sz="4800" b="1" dirty="0">
              <a:solidFill>
                <a:srgbClr val="84BFF6"/>
              </a:solidFill>
              <a:effectLst>
                <a:outerShdw blurRad="38100" dist="38100" dir="2700000" algn="tl">
                  <a:srgbClr val="000000">
                    <a:alpha val="43137"/>
                  </a:srgbClr>
                </a:outerShdw>
              </a:effectLst>
            </a:endParaRPr>
          </a:p>
        </p:txBody>
      </p:sp>
      <p:sp>
        <p:nvSpPr>
          <p:cNvPr id="4" name="TextBox 3"/>
          <p:cNvSpPr txBox="1"/>
          <p:nvPr/>
        </p:nvSpPr>
        <p:spPr>
          <a:xfrm>
            <a:off x="148592" y="1141713"/>
            <a:ext cx="6532648" cy="2585323"/>
          </a:xfrm>
          <a:prstGeom prst="rect">
            <a:avLst/>
          </a:prstGeom>
          <a:noFill/>
        </p:spPr>
        <p:txBody>
          <a:bodyPr wrap="square" rtlCol="0">
            <a:spAutoFit/>
          </a:bodyPr>
          <a:lstStyle/>
          <a:p>
            <a:pPr algn="just"/>
            <a:r>
              <a:rPr lang="ru-RU" dirty="0" smtClean="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16.03.2020 набрали чинност</a:t>
            </a:r>
            <a:r>
              <a:rPr lang="uk-UA" sz="1600" dirty="0" smtClean="0">
                <a:latin typeface="Times New Roman" panose="02020603050405020304" pitchFamily="18" charset="0"/>
                <a:cs typeface="Times New Roman" panose="02020603050405020304" pitchFamily="18" charset="0"/>
              </a:rPr>
              <a:t>і </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підпункти 1-7</a:t>
            </a:r>
            <a:r>
              <a:rPr lang="ru-RU" sz="1600" dirty="0">
                <a:latin typeface="Times New Roman" panose="02020603050405020304" pitchFamily="18" charset="0"/>
                <a:cs typeface="Times New Roman" panose="02020603050405020304" pitchFamily="18" charset="0"/>
              </a:rPr>
              <a:t> пункту 18 розділу </a:t>
            </a:r>
            <a:r>
              <a:rPr lang="en-US" sz="1600" dirty="0">
                <a:latin typeface="Times New Roman" panose="02020603050405020304" pitchFamily="18" charset="0"/>
                <a:cs typeface="Times New Roman" panose="02020603050405020304" pitchFamily="18" charset="0"/>
              </a:rPr>
              <a:t>I </a:t>
            </a:r>
            <a:r>
              <a:rPr lang="ru-RU" sz="1600" dirty="0" smtClean="0">
                <a:latin typeface="Times New Roman" panose="02020603050405020304" pitchFamily="18" charset="0"/>
                <a:cs typeface="Times New Roman" panose="02020603050405020304" pitchFamily="18" charset="0"/>
              </a:rPr>
              <a:t>Закону України «</a:t>
            </a:r>
            <a:r>
              <a:rPr lang="ru-RU" sz="1600" dirty="0">
                <a:latin typeface="Times New Roman" panose="02020603050405020304" pitchFamily="18" charset="0"/>
                <a:cs typeface="Times New Roman" panose="02020603050405020304" pitchFamily="18" charset="0"/>
              </a:rPr>
              <a:t>Про внесення змін до деяких законодавчих актів України щодо стимулювання інвестиційної діяльності в </a:t>
            </a:r>
            <a:r>
              <a:rPr lang="ru-RU" sz="1600" dirty="0" smtClean="0">
                <a:latin typeface="Times New Roman" panose="02020603050405020304" pitchFamily="18" charset="0"/>
                <a:cs typeface="Times New Roman" panose="02020603050405020304" pitchFamily="18" charset="0"/>
              </a:rPr>
              <a:t>Україні».</a:t>
            </a:r>
            <a:endParaRPr lang="uk-UA" sz="1600" dirty="0" smtClean="0">
              <a:latin typeface="Times New Roman" panose="02020603050405020304" pitchFamily="18" charset="0"/>
              <a:cs typeface="Times New Roman" panose="02020603050405020304" pitchFamily="18" charset="0"/>
            </a:endParaRPr>
          </a:p>
          <a:p>
            <a:pPr algn="just"/>
            <a:r>
              <a:rPr lang="ru-RU" sz="1600" dirty="0" smtClean="0">
                <a:latin typeface="Times New Roman" panose="02020603050405020304" pitchFamily="18" charset="0"/>
                <a:cs typeface="Times New Roman" panose="02020603050405020304" pitchFamily="18" charset="0"/>
              </a:rPr>
              <a:t>	У зв</a:t>
            </a:r>
            <a:r>
              <a:rPr lang="en-US" sz="1600" dirty="0" smtClean="0">
                <a:latin typeface="Times New Roman" panose="02020603050405020304" pitchFamily="18" charset="0"/>
                <a:cs typeface="Times New Roman" panose="02020603050405020304" pitchFamily="18" charset="0"/>
              </a:rPr>
              <a:t>’</a:t>
            </a:r>
            <a:r>
              <a:rPr lang="uk-UA" sz="1600" dirty="0" smtClean="0">
                <a:latin typeface="Times New Roman" panose="02020603050405020304" pitchFamily="18" charset="0"/>
                <a:cs typeface="Times New Roman" panose="02020603050405020304" pitchFamily="18" charset="0"/>
              </a:rPr>
              <a:t>язку з чим, внесено зміни д</a:t>
            </a:r>
            <a:r>
              <a:rPr lang="ru-RU" sz="1600" dirty="0" smtClean="0">
                <a:latin typeface="Times New Roman" panose="02020603050405020304" pitchFamily="18" charset="0"/>
                <a:cs typeface="Times New Roman" panose="02020603050405020304" pitchFamily="18" charset="0"/>
              </a:rPr>
              <a:t>о Закону Укра</a:t>
            </a:r>
            <a:r>
              <a:rPr lang="uk-UA" sz="1600" dirty="0" smtClean="0">
                <a:latin typeface="Times New Roman" panose="02020603050405020304" pitchFamily="18" charset="0"/>
                <a:cs typeface="Times New Roman" panose="02020603050405020304" pitchFamily="18" charset="0"/>
              </a:rPr>
              <a:t>їни «Про державну реєстрацію юридичних осіб, фізичних осіб-підприємців та громадських формувань» (далі – Закон про реєстрацію) щодо взяття контролюючими органами на облік як платника податків та зборів відповідних юридичних осіб та фізичних осіб-підприємців одночасно з державною реєстрацією таких осіб.</a:t>
            </a:r>
            <a:endParaRPr lang="ru-RU" sz="1600" dirty="0" smtClean="0">
              <a:latin typeface="Times New Roman" panose="02020603050405020304" pitchFamily="18" charset="0"/>
              <a:cs typeface="Times New Roman" panose="02020603050405020304" pitchFamily="18" charset="0"/>
            </a:endParaRPr>
          </a:p>
          <a:p>
            <a:pPr algn="just"/>
            <a:r>
              <a:rPr lang="uk-UA" sz="1600" dirty="0" smtClean="0">
                <a:latin typeface="Times New Roman" panose="02020603050405020304" pitchFamily="18" charset="0"/>
                <a:cs typeface="Times New Roman" panose="02020603050405020304" pitchFamily="18" charset="0"/>
              </a:rPr>
              <a:t>	</a:t>
            </a:r>
            <a:endParaRPr lang="uk-UA" sz="16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48592" y="3433717"/>
            <a:ext cx="8694072" cy="3570208"/>
          </a:xfrm>
          <a:prstGeom prst="rect">
            <a:avLst/>
          </a:prstGeom>
          <a:noFill/>
        </p:spPr>
        <p:txBody>
          <a:bodyPr wrap="square" rtlCol="0">
            <a:spAutoFit/>
          </a:bodyPr>
          <a:lstStyle/>
          <a:p>
            <a:pPr algn="just"/>
            <a:r>
              <a:rPr lang="uk-UA" dirty="0" smtClean="0">
                <a:latin typeface="Times New Roman" panose="02020603050405020304" pitchFamily="18" charset="0"/>
                <a:cs typeface="Times New Roman" panose="02020603050405020304" pitchFamily="18" charset="0"/>
              </a:rPr>
              <a:t>	</a:t>
            </a:r>
            <a:r>
              <a:rPr lang="uk-UA" sz="1600" dirty="0" smtClean="0">
                <a:latin typeface="Times New Roman" panose="02020603050405020304" pitchFamily="18" charset="0"/>
                <a:cs typeface="Times New Roman" panose="02020603050405020304" pitchFamily="18" charset="0"/>
              </a:rPr>
              <a:t>Так</a:t>
            </a:r>
            <a:r>
              <a:rPr lang="uk-UA" sz="1600" dirty="0">
                <a:latin typeface="Times New Roman" panose="02020603050405020304" pitchFamily="18" charset="0"/>
                <a:cs typeface="Times New Roman" panose="02020603050405020304" pitchFamily="18" charset="0"/>
              </a:rPr>
              <a:t>, відповідно до пункту 1 частини першої статті 17 Закону про реєстрацію для державної реєстрації створення юридичної особи (у тому числі в результаті виділу, злиття, перетворення, поділу), крім створення державного органу, органу місцевого самоврядування, подається заява про державну реєстрацію створення юридичної особи. У заяві про державну реєстрацію створення юридичної особи, утвореної в результаті поділу, виділу, додатково зазначаються відомості про відокремлені підрозділи в частині їх належності до юридичної особи - правонаступника. </a:t>
            </a:r>
            <a:r>
              <a:rPr lang="ru-RU" sz="1600" dirty="0">
                <a:latin typeface="Times New Roman" panose="02020603050405020304" pitchFamily="18" charset="0"/>
                <a:cs typeface="Times New Roman" panose="02020603050405020304" pitchFamily="18" charset="0"/>
              </a:rPr>
              <a:t>У заяві про державну реєстрацію створення юридичної особи приватного права може зазначатися, що вона діє на підставі модельного статуту, </a:t>
            </a:r>
            <a:r>
              <a:rPr lang="ru-RU" sz="1600" i="1" dirty="0">
                <a:latin typeface="Times New Roman" panose="02020603050405020304" pitchFamily="18" charset="0"/>
                <a:cs typeface="Times New Roman" panose="02020603050405020304" pitchFamily="18" charset="0"/>
              </a:rPr>
              <a:t>а також прохання заявника про реєстрацію юридичної особи платником податку на додану вартість та/або обрання спрощеної системи оподаткування, та/або включення до Реєстру неприбуткових установ та організацій.</a:t>
            </a:r>
            <a:r>
              <a:rPr lang="ru-RU" sz="1600" dirty="0">
                <a:latin typeface="Times New Roman" panose="02020603050405020304" pitchFamily="18" charset="0"/>
                <a:cs typeface="Times New Roman" panose="02020603050405020304" pitchFamily="18" charset="0"/>
              </a:rPr>
              <a:t> Якщо модельний статут є багатоваріантним, у заяві про державну реєстрацію створення юридичної особи приватного права зазначається редакція модельного статуту, на підставі якого вона діє</a:t>
            </a:r>
            <a:r>
              <a:rPr lang="uk-UA" sz="1600" dirty="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algn="just"/>
            <a:endParaRPr lang="ru-RU" sz="1600" dirty="0"/>
          </a:p>
        </p:txBody>
      </p:sp>
    </p:spTree>
    <p:extLst>
      <p:ext uri="{BB962C8B-B14F-4D97-AF65-F5344CB8AC3E}">
        <p14:creationId xmlns:p14="http://schemas.microsoft.com/office/powerpoint/2010/main" val="2119314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05792" y="59313"/>
            <a:ext cx="2588814" cy="1200329"/>
          </a:xfrm>
          <a:prstGeom prst="rect">
            <a:avLst/>
          </a:prstGeom>
        </p:spPr>
        <p:txBody>
          <a:bodyPr wrap="square">
            <a:spAutoFit/>
          </a:bodyPr>
          <a:lstStyle/>
          <a:p>
            <a:r>
              <a:rPr lang="ru-RU"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Східне міжрегіональне управління Міністерства юстиції (м. Харків)</a:t>
            </a:r>
          </a:p>
        </p:txBody>
      </p:sp>
      <p:pic>
        <p:nvPicPr>
          <p:cNvPr id="7" name="Рисунок 6"/>
          <p:cNvPicPr>
            <a:picLocks noChangeAspect="1"/>
          </p:cNvPicPr>
          <p:nvPr/>
        </p:nvPicPr>
        <p:blipFill rotWithShape="1">
          <a:blip r:embed="rId2" cstate="print">
            <a:extLst>
              <a:ext uri="{28A0092B-C50C-407E-A947-70E740481C1C}">
                <a14:useLocalDpi xmlns:a14="http://schemas.microsoft.com/office/drawing/2010/main" val="0"/>
              </a:ext>
            </a:extLst>
          </a:blip>
          <a:srcRect l="-1678" r="78829"/>
          <a:stretch/>
        </p:blipFill>
        <p:spPr>
          <a:xfrm>
            <a:off x="148592" y="92353"/>
            <a:ext cx="457200" cy="857250"/>
          </a:xfrm>
          <a:prstGeom prst="rect">
            <a:avLst/>
          </a:prstGeom>
          <a:effectLst>
            <a:outerShdw blurRad="50800" dist="50800" dir="5400000" algn="ctr" rotWithShape="0">
              <a:srgbClr val="000000">
                <a:alpha val="72000"/>
              </a:srgbClr>
            </a:outerShdw>
          </a:effectLst>
        </p:spPr>
      </p:pic>
      <p:sp>
        <p:nvSpPr>
          <p:cNvPr id="4" name="TextBox 3"/>
          <p:cNvSpPr txBox="1"/>
          <p:nvPr/>
        </p:nvSpPr>
        <p:spPr>
          <a:xfrm>
            <a:off x="308610" y="1965960"/>
            <a:ext cx="6423660" cy="400110"/>
          </a:xfrm>
          <a:prstGeom prst="rect">
            <a:avLst/>
          </a:prstGeom>
          <a:noFill/>
        </p:spPr>
        <p:txBody>
          <a:bodyPr wrap="square" rtlCol="0">
            <a:spAutoFit/>
          </a:bodyPr>
          <a:lstStyle/>
          <a:p>
            <a:pPr algn="just"/>
            <a:r>
              <a:rPr lang="uk-UA" sz="2000" dirty="0" smtClean="0">
                <a:latin typeface="Times New Roman" panose="02020603050405020304" pitchFamily="18" charset="0"/>
                <a:cs typeface="Times New Roman" panose="02020603050405020304" pitchFamily="18" charset="0"/>
              </a:rPr>
              <a:t>	</a:t>
            </a:r>
            <a:endParaRPr lang="uk-UA" sz="20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48592" y="1136073"/>
            <a:ext cx="8787590" cy="6032421"/>
          </a:xfrm>
          <a:prstGeom prst="rect">
            <a:avLst/>
          </a:prstGeom>
          <a:noFill/>
        </p:spPr>
        <p:txBody>
          <a:bodyPr wrap="square" rtlCol="0">
            <a:spAutoFit/>
          </a:bodyPr>
          <a:lstStyle/>
          <a:p>
            <a:pPr algn="just"/>
            <a:r>
              <a:rPr lang="uk-UA" dirty="0" smtClean="0">
                <a:latin typeface="Times New Roman" panose="02020603050405020304" pitchFamily="18" charset="0"/>
                <a:cs typeface="Times New Roman" panose="02020603050405020304" pitchFamily="18" charset="0"/>
              </a:rPr>
              <a:t>	</a:t>
            </a:r>
            <a:r>
              <a:rPr lang="uk-UA" sz="1600" dirty="0" smtClean="0">
                <a:latin typeface="Times New Roman" panose="02020603050405020304" pitchFamily="18" charset="0"/>
                <a:cs typeface="Times New Roman" panose="02020603050405020304" pitchFamily="18" charset="0"/>
              </a:rPr>
              <a:t>Зазначені </a:t>
            </a:r>
            <a:r>
              <a:rPr lang="uk-UA" sz="1600" dirty="0">
                <a:latin typeface="Times New Roman" panose="02020603050405020304" pitchFamily="18" charset="0"/>
                <a:cs typeface="Times New Roman" panose="02020603050405020304" pitchFamily="18" charset="0"/>
              </a:rPr>
              <a:t>зміни внесено також до частини першої статті 18 Закону про реєстрацію, відповідно до положень якої для державної реєстрації фізичної особи підприємцем подається заява про державну реєстрацію фізичної особи підприємцем, в якій може зазначатися прохання про реєстрацію такої особи платником податку на додану вартість та/або обрання спрощеної системи оподаткування.</a:t>
            </a:r>
            <a:endParaRPr lang="ru-RU" sz="1600" dirty="0">
              <a:latin typeface="Times New Roman" panose="02020603050405020304" pitchFamily="18" charset="0"/>
              <a:cs typeface="Times New Roman" panose="02020603050405020304" pitchFamily="18" charset="0"/>
            </a:endParaRPr>
          </a:p>
          <a:p>
            <a:pPr algn="just"/>
            <a:r>
              <a:rPr lang="uk-UA" sz="1600" dirty="0" smtClean="0">
                <a:latin typeface="Times New Roman" panose="02020603050405020304" pitchFamily="18" charset="0"/>
                <a:cs typeface="Times New Roman" panose="02020603050405020304" pitchFamily="18" charset="0"/>
              </a:rPr>
              <a:t>	Водночас </a:t>
            </a:r>
            <a:r>
              <a:rPr lang="uk-UA" sz="1600" dirty="0">
                <a:latin typeface="Times New Roman" panose="02020603050405020304" pitchFamily="18" charset="0"/>
                <a:cs typeface="Times New Roman" panose="02020603050405020304" pitchFamily="18" charset="0"/>
              </a:rPr>
              <a:t>інформуємо, що наразі відсутня можливість реалізувати новели Закону № 132-</a:t>
            </a:r>
            <a:r>
              <a:rPr lang="ru-RU" sz="1600" dirty="0">
                <a:latin typeface="Times New Roman" panose="02020603050405020304" pitchFamily="18" charset="0"/>
                <a:cs typeface="Times New Roman" panose="02020603050405020304" pitchFamily="18" charset="0"/>
              </a:rPr>
              <a:t>IX</a:t>
            </a:r>
            <a:r>
              <a:rPr lang="uk-UA" sz="1600" dirty="0">
                <a:latin typeface="Times New Roman" panose="02020603050405020304" pitchFamily="18" charset="0"/>
                <a:cs typeface="Times New Roman" panose="02020603050405020304" pitchFamily="18" charset="0"/>
              </a:rPr>
              <a:t> в програмному забезпеченні Єдиного державного реєстру юридичних осіб, фізичних осіб-підприємців та громадських формувань.</a:t>
            </a:r>
            <a:endParaRPr lang="ru-RU" sz="1600" dirty="0">
              <a:latin typeface="Times New Roman" panose="02020603050405020304" pitchFamily="18" charset="0"/>
              <a:cs typeface="Times New Roman" panose="02020603050405020304" pitchFamily="18" charset="0"/>
            </a:endParaRPr>
          </a:p>
          <a:p>
            <a:pPr algn="just"/>
            <a:r>
              <a:rPr lang="uk-UA" sz="1600" dirty="0" smtClean="0">
                <a:latin typeface="Times New Roman" panose="02020603050405020304" pitchFamily="18" charset="0"/>
                <a:cs typeface="Times New Roman" panose="02020603050405020304" pitchFamily="18" charset="0"/>
              </a:rPr>
              <a:t>	З </a:t>
            </a:r>
            <a:r>
              <a:rPr lang="uk-UA" sz="1600" dirty="0">
                <a:latin typeface="Times New Roman" panose="02020603050405020304" pitchFamily="18" charset="0"/>
                <a:cs typeface="Times New Roman" panose="02020603050405020304" pitchFamily="18" charset="0"/>
              </a:rPr>
              <a:t>огляду на </a:t>
            </a:r>
            <a:r>
              <a:rPr lang="uk-UA" sz="1600" dirty="0" smtClean="0">
                <a:latin typeface="Times New Roman" panose="02020603050405020304" pitchFamily="18" charset="0"/>
                <a:cs typeface="Times New Roman" panose="02020603050405020304" pitchFamily="18" charset="0"/>
              </a:rPr>
              <a:t>це</a:t>
            </a:r>
            <a:r>
              <a:rPr lang="uk-UA" sz="1600" dirty="0">
                <a:latin typeface="Times New Roman" panose="02020603050405020304" pitchFamily="18" charset="0"/>
                <a:cs typeface="Times New Roman" panose="02020603050405020304" pitchFamily="18" charset="0"/>
              </a:rPr>
              <a:t>, </a:t>
            </a:r>
            <a:r>
              <a:rPr lang="uk-UA" sz="1600" dirty="0" smtClean="0">
                <a:latin typeface="Times New Roman" panose="02020603050405020304" pitchFamily="18" charset="0"/>
                <a:cs typeface="Times New Roman" panose="02020603050405020304" pitchFamily="18" charset="0"/>
              </a:rPr>
              <a:t>до </a:t>
            </a:r>
            <a:r>
              <a:rPr lang="uk-UA" sz="1600" dirty="0">
                <a:latin typeface="Times New Roman" panose="02020603050405020304" pitchFamily="18" charset="0"/>
                <a:cs typeface="Times New Roman" panose="02020603050405020304" pitchFamily="18" charset="0"/>
              </a:rPr>
              <a:t>доопрацювання програмного забезпечення Єдиного державного реєстру юридичних </a:t>
            </a:r>
            <a:r>
              <a:rPr lang="uk-UA" sz="1600" dirty="0" smtClean="0">
                <a:latin typeface="Times New Roman" panose="02020603050405020304" pitchFamily="18" charset="0"/>
                <a:cs typeface="Times New Roman" panose="02020603050405020304" pitchFamily="18" charset="0"/>
              </a:rPr>
              <a:t>осіб, </a:t>
            </a:r>
            <a:r>
              <a:rPr lang="uk-UA" sz="1600" dirty="0">
                <a:latin typeface="Times New Roman" panose="02020603050405020304" pitchFamily="18" charset="0"/>
                <a:cs typeface="Times New Roman" panose="02020603050405020304" pitchFamily="18" charset="0"/>
              </a:rPr>
              <a:t>фізичних осіб-підприємців </a:t>
            </a:r>
            <a:r>
              <a:rPr lang="uk-UA" sz="1600" dirty="0" smtClean="0">
                <a:latin typeface="Times New Roman" panose="02020603050405020304" pitchFamily="18" charset="0"/>
                <a:cs typeface="Times New Roman" panose="02020603050405020304" pitchFamily="18" charset="0"/>
              </a:rPr>
              <a:t>та громадських формувань відомості </a:t>
            </a:r>
            <a:r>
              <a:rPr lang="uk-UA" sz="1600" dirty="0">
                <a:latin typeface="Times New Roman" panose="02020603050405020304" pitchFamily="18" charset="0"/>
                <a:cs typeface="Times New Roman" panose="02020603050405020304" pitchFamily="18" charset="0"/>
              </a:rPr>
              <a:t>щодо виявлення заявником бажання про обрання спрощеної системи оподаткування та/або добровільну реєстрацію як платника податку на додану вартість та/або включення до Реєстру неприбуткових установ та організацій можуть подаватись </a:t>
            </a:r>
            <a:r>
              <a:rPr lang="uk-UA" sz="1600" i="1" dirty="0">
                <a:latin typeface="Times New Roman" panose="02020603050405020304" pitchFamily="18" charset="0"/>
                <a:cs typeface="Times New Roman" panose="02020603050405020304" pitchFamily="18" charset="0"/>
              </a:rPr>
              <a:t>як додатки</a:t>
            </a:r>
            <a:r>
              <a:rPr lang="uk-UA" sz="1600" dirty="0">
                <a:latin typeface="Times New Roman" panose="02020603050405020304" pitchFamily="18" charset="0"/>
                <a:cs typeface="Times New Roman" panose="02020603050405020304" pitchFamily="18" charset="0"/>
              </a:rPr>
              <a:t> до заяви про державну реєстрацію за формами відповідних реєстраційних (податкових) заяв: </a:t>
            </a:r>
            <a:endParaRPr lang="ru-RU" sz="1600" dirty="0">
              <a:latin typeface="Times New Roman" panose="02020603050405020304" pitchFamily="18" charset="0"/>
              <a:cs typeface="Times New Roman" panose="02020603050405020304" pitchFamily="18" charset="0"/>
            </a:endParaRPr>
          </a:p>
          <a:p>
            <a:pPr marL="285750" lvl="0" indent="-285750" algn="just">
              <a:buFont typeface="Wingdings" panose="05000000000000000000" pitchFamily="2" charset="2"/>
              <a:buChar char="Ø"/>
            </a:pPr>
            <a:r>
              <a:rPr lang="uk-UA" sz="1600" dirty="0" smtClean="0">
                <a:latin typeface="Times New Roman" panose="02020603050405020304" pitchFamily="18" charset="0"/>
                <a:cs typeface="Times New Roman" panose="02020603050405020304" pitchFamily="18" charset="0"/>
              </a:rPr>
              <a:t>заява </a:t>
            </a:r>
            <a:r>
              <a:rPr lang="uk-UA" sz="1600" dirty="0">
                <a:latin typeface="Times New Roman" panose="02020603050405020304" pitchFamily="18" charset="0"/>
                <a:cs typeface="Times New Roman" panose="02020603050405020304" pitchFamily="18" charset="0"/>
              </a:rPr>
              <a:t>про застосування спрощеної системи оподаткування затверджена наказом Міністерства фінансів України від 16 липня 2019 року № 308, зареєстрованим у Міністерстві юстиції України 24 вересня 2019 року за № 1054/34025;</a:t>
            </a:r>
            <a:endParaRPr lang="ru-RU" sz="1600" dirty="0">
              <a:latin typeface="Times New Roman" panose="02020603050405020304" pitchFamily="18" charset="0"/>
              <a:cs typeface="Times New Roman" panose="02020603050405020304" pitchFamily="18" charset="0"/>
            </a:endParaRPr>
          </a:p>
          <a:p>
            <a:pPr marL="285750" lvl="0" indent="-285750" algn="just">
              <a:buFont typeface="Wingdings" panose="05000000000000000000" pitchFamily="2" charset="2"/>
              <a:buChar char="Ø"/>
            </a:pPr>
            <a:r>
              <a:rPr lang="uk-UA" sz="1600" dirty="0">
                <a:latin typeface="Times New Roman" panose="02020603050405020304" pitchFamily="18" charset="0"/>
                <a:cs typeface="Times New Roman" panose="02020603050405020304" pitchFamily="18" charset="0"/>
              </a:rPr>
              <a:t>реєстраційна заява платника податку на додану вартість затверджена наказом Міністерства фінансів України від 14 листопада 2014 року  № 1130, зареєстрованим у Міністерстві юстиції України 17 листопада 2014 року за № 1456/26233;</a:t>
            </a:r>
            <a:endParaRPr lang="ru-RU" sz="1600" dirty="0">
              <a:latin typeface="Times New Roman" panose="02020603050405020304" pitchFamily="18" charset="0"/>
              <a:cs typeface="Times New Roman" panose="02020603050405020304" pitchFamily="18" charset="0"/>
            </a:endParaRPr>
          </a:p>
          <a:p>
            <a:pPr marL="285750" lvl="0" indent="-285750" algn="just">
              <a:buFont typeface="Wingdings" panose="05000000000000000000" pitchFamily="2" charset="2"/>
              <a:buChar char="Ø"/>
            </a:pPr>
            <a:r>
              <a:rPr lang="uk-UA" sz="1600" dirty="0">
                <a:latin typeface="Times New Roman" panose="02020603050405020304" pitchFamily="18" charset="0"/>
                <a:cs typeface="Times New Roman" panose="02020603050405020304" pitchFamily="18" charset="0"/>
              </a:rPr>
              <a:t>реєстраційна заява платника податку (щодо включення до Реєстру неприбуткових установ та організацій) затверджена постановою Кабінету Міністрів України від 13 липня 2016 року № 440.</a:t>
            </a:r>
            <a:endParaRPr lang="ru-RU" sz="1600" dirty="0">
              <a:latin typeface="Times New Roman" panose="02020603050405020304" pitchFamily="18" charset="0"/>
              <a:cs typeface="Times New Roman" panose="02020603050405020304" pitchFamily="18" charset="0"/>
            </a:endParaRPr>
          </a:p>
          <a:p>
            <a:endParaRPr lang="ru-RU" sz="1600" dirty="0"/>
          </a:p>
        </p:txBody>
      </p:sp>
    </p:spTree>
    <p:extLst>
      <p:ext uri="{BB962C8B-B14F-4D97-AF65-F5344CB8AC3E}">
        <p14:creationId xmlns:p14="http://schemas.microsoft.com/office/powerpoint/2010/main" val="962362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uk-UA" sz="2000" b="1" cap="all" dirty="0" smtClean="0">
                <a:ln w="0"/>
                <a:effectLst>
                  <a:reflection blurRad="12700" stA="50000" endPos="50000" dist="5000" dir="5400000" sy="-100000" rotWithShape="0"/>
                </a:effectLst>
                <a:latin typeface="Times New Roman" pitchFamily="18" charset="0"/>
                <a:cs typeface="Times New Roman" pitchFamily="18" charset="0"/>
              </a:rPr>
              <a:t>Постанова КГС </a:t>
            </a:r>
            <a:r>
              <a:rPr lang="uk-UA" sz="2000" b="1" cap="all" dirty="0" err="1" smtClean="0">
                <a:ln w="0"/>
                <a:effectLst>
                  <a:reflection blurRad="12700" stA="50000" endPos="50000" dist="5000" dir="5400000" sy="-100000" rotWithShape="0"/>
                </a:effectLst>
                <a:latin typeface="Times New Roman" pitchFamily="18" charset="0"/>
                <a:cs typeface="Times New Roman" pitchFamily="18" charset="0"/>
              </a:rPr>
              <a:t>ВС</a:t>
            </a:r>
            <a:r>
              <a:rPr lang="uk-UA" sz="2000" b="1" cap="all" dirty="0" smtClean="0">
                <a:ln w="0"/>
                <a:effectLst>
                  <a:reflection blurRad="12700" stA="50000" endPos="50000" dist="5000" dir="5400000" sy="-100000" rotWithShape="0"/>
                </a:effectLst>
                <a:latin typeface="Times New Roman" pitchFamily="18" charset="0"/>
                <a:cs typeface="Times New Roman" pitchFamily="18" charset="0"/>
              </a:rPr>
              <a:t> від 11.03.2020 № 922/1286/19</a:t>
            </a:r>
            <a:endParaRPr lang="uk-UA" sz="2000" b="1" cap="all" dirty="0">
              <a:ln w="0"/>
              <a:effectLst>
                <a:reflection blurRad="12700" stA="50000" endPos="50000" dist="5000" dir="5400000" sy="-100000" rotWithShape="0"/>
              </a:effectLst>
              <a:latin typeface="Times New Roman" pitchFamily="18" charset="0"/>
              <a:cs typeface="Times New Roman" pitchFamily="18" charset="0"/>
            </a:endParaRPr>
          </a:p>
        </p:txBody>
      </p:sp>
      <p:pic>
        <p:nvPicPr>
          <p:cNvPr id="4" name="Содержимое 3" descr="земельні спори 1.jpg"/>
          <p:cNvPicPr>
            <a:picLocks noGrp="1" noChangeAspect="1"/>
          </p:cNvPicPr>
          <p:nvPr>
            <p:ph idx="1"/>
          </p:nvPr>
        </p:nvPicPr>
        <p:blipFill>
          <a:blip r:embed="rId2" cstate="print"/>
          <a:stretch>
            <a:fillRect/>
          </a:stretch>
        </p:blipFill>
        <p:spPr>
          <a:xfrm>
            <a:off x="755576" y="1340768"/>
            <a:ext cx="7632848" cy="5256584"/>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uk-UA" sz="2000" b="1" cap="all" dirty="0" smtClean="0">
                <a:ln w="0"/>
                <a:effectLst>
                  <a:reflection blurRad="12700" stA="50000" endPos="50000" dist="5000" dir="5400000" sy="-100000" rotWithShape="0"/>
                </a:effectLst>
                <a:latin typeface="Times New Roman" pitchFamily="18" charset="0"/>
                <a:cs typeface="Times New Roman" pitchFamily="18" charset="0"/>
              </a:rPr>
              <a:t>Ухвала КГС </a:t>
            </a:r>
            <a:r>
              <a:rPr lang="uk-UA" sz="2000" b="1" cap="all" dirty="0" err="1" smtClean="0">
                <a:ln w="0"/>
                <a:effectLst>
                  <a:reflection blurRad="12700" stA="50000" endPos="50000" dist="5000" dir="5400000" sy="-100000" rotWithShape="0"/>
                </a:effectLst>
                <a:latin typeface="Times New Roman" pitchFamily="18" charset="0"/>
                <a:cs typeface="Times New Roman" pitchFamily="18" charset="0"/>
              </a:rPr>
              <a:t>ВС</a:t>
            </a:r>
            <a:r>
              <a:rPr lang="uk-UA" sz="2000" b="1" cap="all" dirty="0" smtClean="0">
                <a:ln w="0"/>
                <a:effectLst>
                  <a:reflection blurRad="12700" stA="50000" endPos="50000" dist="5000" dir="5400000" sy="-100000" rotWithShape="0"/>
                </a:effectLst>
                <a:latin typeface="Times New Roman" pitchFamily="18" charset="0"/>
                <a:cs typeface="Times New Roman" pitchFamily="18" charset="0"/>
              </a:rPr>
              <a:t> від 26.02.2020 № 907/29/19</a:t>
            </a:r>
            <a:endParaRPr lang="uk-UA" sz="2000" b="1" cap="all" dirty="0">
              <a:ln w="0"/>
              <a:effectLst>
                <a:reflection blurRad="12700" stA="50000" endPos="50000" dist="5000" dir="5400000" sy="-100000" rotWithShape="0"/>
              </a:effectLst>
              <a:latin typeface="Times New Roman" pitchFamily="18" charset="0"/>
              <a:cs typeface="Times New Roman" pitchFamily="18" charset="0"/>
            </a:endParaRPr>
          </a:p>
        </p:txBody>
      </p:sp>
      <p:pic>
        <p:nvPicPr>
          <p:cNvPr id="4" name="Содержимое 3" descr="земельні спори 2.jpg"/>
          <p:cNvPicPr>
            <a:picLocks noGrp="1" noChangeAspect="1"/>
          </p:cNvPicPr>
          <p:nvPr>
            <p:ph idx="1"/>
          </p:nvPr>
        </p:nvPicPr>
        <p:blipFill>
          <a:blip r:embed="rId2" cstate="print"/>
          <a:stretch>
            <a:fillRect/>
          </a:stretch>
        </p:blipFill>
        <p:spPr>
          <a:xfrm>
            <a:off x="971600" y="1600200"/>
            <a:ext cx="7272808" cy="470912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59832" y="274638"/>
            <a:ext cx="5626968" cy="1714202"/>
          </a:xfrm>
        </p:spPr>
        <p:txBody>
          <a:bodyPr>
            <a:noAutofit/>
          </a:bodyPr>
          <a:lstStyle/>
          <a:p>
            <a:r>
              <a:rPr lang="uk-UA" sz="2000" b="1" dirty="0">
                <a:latin typeface="Times New Roman" pitchFamily="18" charset="0"/>
                <a:cs typeface="Times New Roman" pitchFamily="18" charset="0"/>
              </a:rPr>
              <a:t>06.03.2020 набрав чинності наказ Міністерства юстиції України від 20.02.2020 № 622/5, яким внесено зміни до Положення про Єдиний реєстр довіреностей, затвердженого наказом Мін’юсту від 28.12.2006 № 111/5</a:t>
            </a:r>
            <a:endParaRPr lang="uk-UA" sz="20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916832"/>
            <a:ext cx="8229600" cy="4209331"/>
          </a:xfrm>
        </p:spPr>
        <p:txBody>
          <a:bodyPr>
            <a:normAutofit fontScale="62500" lnSpcReduction="20000"/>
          </a:bodyPr>
          <a:lstStyle/>
          <a:p>
            <a:pPr marL="0" indent="450000" algn="just">
              <a:lnSpc>
                <a:spcPct val="120000"/>
              </a:lnSpc>
              <a:spcBef>
                <a:spcPts val="0"/>
              </a:spcBef>
              <a:buNone/>
            </a:pPr>
            <a:r>
              <a:rPr lang="uk-UA" sz="2900" dirty="0">
                <a:latin typeface="Times New Roman" pitchFamily="18" charset="0"/>
                <a:cs typeface="Times New Roman" pitchFamily="18" charset="0"/>
              </a:rPr>
              <a:t>З 06.03.2020 державне підприємство «Національні інформаційні системи», як адміністратор</a:t>
            </a:r>
            <a:r>
              <a:rPr lang="uk-UA" sz="2900" b="1" dirty="0">
                <a:latin typeface="Times New Roman" pitchFamily="18" charset="0"/>
                <a:cs typeface="Times New Roman" pitchFamily="18" charset="0"/>
              </a:rPr>
              <a:t> </a:t>
            </a:r>
            <a:r>
              <a:rPr lang="uk-UA" sz="2900" dirty="0">
                <a:latin typeface="Times New Roman" pitchFamily="18" charset="0"/>
                <a:cs typeface="Times New Roman" pitchFamily="18" charset="0"/>
              </a:rPr>
              <a:t>не видаватиме витяги з Єдиного реєстру довіреностей. Національне агентство з питань запобігання корупції, Національна поліція, територіальні органи з надання сервісних послуг Міністерства внутрішніх справ України, Національне антикорупційне бюро України, Національне агентство України з питань виявлення, розшуку та управління активами, одержаними від корупційних та інших злочинів, члени та уповноважені працівники секретаріату Вищої кваліфікаційної комісії суддів України, </a:t>
            </a:r>
            <a:r>
              <a:rPr lang="uk-UA" sz="2900" b="1" dirty="0">
                <a:latin typeface="Times New Roman" pitchFamily="18" charset="0"/>
                <a:cs typeface="Times New Roman" pitchFamily="18" charset="0"/>
              </a:rPr>
              <a:t>державні реєстратори прав на нерухоме майно, державні реєстратори юридичних осіб, фізичних осіб - підприємців та громадських формувань, які перебувають у трудових відносинах із суб’єктом державної реєстрації, отримують інформацію з Єдиного реєстру довіреностей шляхом прямого доступу до нього</a:t>
            </a:r>
            <a:r>
              <a:rPr lang="uk-UA" sz="2900" dirty="0">
                <a:latin typeface="Times New Roman" pitchFamily="18" charset="0"/>
                <a:cs typeface="Times New Roman" pitchFamily="18" charset="0"/>
              </a:rPr>
              <a:t>.</a:t>
            </a:r>
          </a:p>
          <a:p>
            <a:endParaRPr lang="uk-UA" dirty="0"/>
          </a:p>
        </p:txBody>
      </p:sp>
      <p:pic>
        <p:nvPicPr>
          <p:cNvPr id="6" name="Рисунок 5" descr="ноутбук.jpg"/>
          <p:cNvPicPr>
            <a:picLocks noChangeAspect="1"/>
          </p:cNvPicPr>
          <p:nvPr/>
        </p:nvPicPr>
        <p:blipFill>
          <a:blip r:embed="rId2" cstate="print"/>
          <a:stretch>
            <a:fillRect/>
          </a:stretch>
        </p:blipFill>
        <p:spPr>
          <a:xfrm>
            <a:off x="251520" y="332656"/>
            <a:ext cx="2952328" cy="1656184"/>
          </a:xfrm>
          <a:prstGeom prst="rect">
            <a:avLst/>
          </a:prstGeom>
          <a:ln>
            <a:noFill/>
          </a:ln>
          <a:effectLst>
            <a:softEdge rad="11250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uk-UA" sz="2000" b="1" cap="all" dirty="0" smtClean="0">
                <a:ln w="0"/>
                <a:effectLst>
                  <a:reflection blurRad="12700" stA="50000" endPos="50000" dist="5000" dir="5400000" sy="-100000" rotWithShape="0"/>
                </a:effectLst>
              </a:rPr>
              <a:t>Ухвала </a:t>
            </a:r>
            <a:r>
              <a:rPr lang="uk-UA" sz="2000" b="1" cap="all" dirty="0" err="1" smtClean="0">
                <a:ln w="0"/>
                <a:effectLst>
                  <a:reflection blurRad="12700" stA="50000" endPos="50000" dist="5000" dir="5400000" sy="-100000" rotWithShape="0"/>
                </a:effectLst>
              </a:rPr>
              <a:t>КЦС</a:t>
            </a:r>
            <a:r>
              <a:rPr lang="uk-UA" sz="2000" b="1" cap="all" dirty="0" smtClean="0">
                <a:ln w="0"/>
                <a:effectLst>
                  <a:reflection blurRad="12700" stA="50000" endPos="50000" dist="5000" dir="5400000" sy="-100000" rotWithShape="0"/>
                </a:effectLst>
              </a:rPr>
              <a:t> </a:t>
            </a:r>
            <a:r>
              <a:rPr lang="uk-UA" sz="2000" b="1" cap="all" dirty="0" err="1" smtClean="0">
                <a:ln w="0"/>
                <a:effectLst>
                  <a:reflection blurRad="12700" stA="50000" endPos="50000" dist="5000" dir="5400000" sy="-100000" rotWithShape="0"/>
                </a:effectLst>
              </a:rPr>
              <a:t>ВС</a:t>
            </a:r>
            <a:r>
              <a:rPr lang="uk-UA" sz="2000" b="1" cap="all" dirty="0" smtClean="0">
                <a:ln w="0"/>
                <a:effectLst>
                  <a:reflection blurRad="12700" stA="50000" endPos="50000" dist="5000" dir="5400000" sy="-100000" rotWithShape="0"/>
                </a:effectLst>
              </a:rPr>
              <a:t> від 19.02.2020 № 296/443/16-ц</a:t>
            </a:r>
            <a:endParaRPr lang="uk-UA" sz="2000" b="1" cap="all" dirty="0">
              <a:ln w="0"/>
              <a:effectLst>
                <a:reflection blurRad="12700" stA="50000" endPos="50000" dist="5000" dir="5400000" sy="-100000" rotWithShape="0"/>
              </a:effectLst>
            </a:endParaRPr>
          </a:p>
        </p:txBody>
      </p:sp>
      <p:pic>
        <p:nvPicPr>
          <p:cNvPr id="4" name="Содержимое 3" descr="земельні спори 3.jpg"/>
          <p:cNvPicPr>
            <a:picLocks noGrp="1" noChangeAspect="1"/>
          </p:cNvPicPr>
          <p:nvPr>
            <p:ph idx="1"/>
          </p:nvPr>
        </p:nvPicPr>
        <p:blipFill>
          <a:blip r:embed="rId2" cstate="print"/>
          <a:stretch>
            <a:fillRect/>
          </a:stretch>
        </p:blipFill>
        <p:spPr>
          <a:xfrm>
            <a:off x="827584" y="1600200"/>
            <a:ext cx="7776864" cy="4925144"/>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1800"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06 березня 2020 </a:t>
            </a:r>
            <a:r>
              <a:rPr lang="uk-UA" sz="1800" cap="all"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року набула </a:t>
            </a:r>
            <a:r>
              <a:rPr lang="uk-UA" sz="1800"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чинності постанова Кабінету Міністрів України</a:t>
            </a:r>
            <a:br>
              <a:rPr lang="uk-UA" sz="1800"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br>
            <a:r>
              <a:rPr lang="uk-UA" sz="1800" cap="all" dirty="0" smtClean="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від 26 лютого 2020 р. № 189 «Про внесення зміни до Порядку державної реєстрації речових прав на нерухоме майно та їх обтяжень»</a:t>
            </a:r>
            <a:endParaRPr lang="uk-UA" sz="1800" dirty="0"/>
          </a:p>
        </p:txBody>
      </p:sp>
      <p:sp>
        <p:nvSpPr>
          <p:cNvPr id="3" name="Содержимое 2"/>
          <p:cNvSpPr>
            <a:spLocks noGrp="1"/>
          </p:cNvSpPr>
          <p:nvPr>
            <p:ph idx="1"/>
          </p:nvPr>
        </p:nvSpPr>
        <p:spPr/>
        <p:txBody>
          <a:bodyPr>
            <a:normAutofit/>
          </a:bodyPr>
          <a:lstStyle/>
          <a:p>
            <a:pPr marL="0" indent="450000" algn="just">
              <a:spcBef>
                <a:spcPts val="0"/>
              </a:spcBef>
              <a:buNone/>
            </a:pPr>
            <a:r>
              <a:rPr lang="uk-UA" sz="2000" b="1" i="1" dirty="0" smtClean="0">
                <a:solidFill>
                  <a:schemeClr val="accent1">
                    <a:lumMod val="50000"/>
                  </a:schemeClr>
                </a:solidFill>
                <a:latin typeface="Times New Roman" pitchFamily="18" charset="0"/>
                <a:cs typeface="Times New Roman" pitchFamily="18" charset="0"/>
              </a:rPr>
              <a:t>Постановою Кабінету Міністрів України від 26 лютого 2020 р. № 189 «Про внесення зміни до Порядку державної реєстрації речових прав на нерухоме майно та їх обтяжень» пункт 61 Порядку державної реєстрації речових прав на нерухоме майно та їх обтяжень викладено в новій редакції.</a:t>
            </a:r>
          </a:p>
          <a:p>
            <a:endParaRPr lang="uk-UA" sz="2000" b="1" i="1" dirty="0" smtClean="0">
              <a:solidFill>
                <a:schemeClr val="accent1">
                  <a:lumMod val="50000"/>
                </a:schemeClr>
              </a:solidFill>
              <a:latin typeface="Times New Roman" pitchFamily="18" charset="0"/>
              <a:cs typeface="Times New Roman" pitchFamily="18" charset="0"/>
            </a:endParaRPr>
          </a:p>
          <a:p>
            <a:endParaRPr lang="uk-U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435280" cy="720080"/>
          </a:xfrm>
          <a:scene3d>
            <a:camera prst="orthographicFront"/>
            <a:lightRig rig="threePt" dir="t"/>
          </a:scene3d>
          <a:sp3d>
            <a:bevelT w="114300" prst="hardEdge"/>
          </a:sp3d>
        </p:spPr>
        <p:txBody>
          <a:bodyPr>
            <a:normAutofit fontScale="90000"/>
          </a:bodyPr>
          <a:lstStyle/>
          <a:p>
            <a:pPr algn="l"/>
            <a:r>
              <a:rPr lang="uk-UA" sz="1800" dirty="0" smtClean="0"/>
              <a:t/>
            </a:r>
            <a:br>
              <a:rPr lang="uk-UA" sz="1800" dirty="0" smtClean="0"/>
            </a:br>
            <a:r>
              <a:rPr lang="uk-UA" sz="1800" dirty="0"/>
              <a:t/>
            </a:r>
            <a:br>
              <a:rPr lang="uk-UA" sz="1800" dirty="0"/>
            </a:br>
            <a:r>
              <a:rPr lang="uk-UA" sz="1800" i="1" dirty="0" smtClean="0">
                <a:latin typeface="Times New Roman" pitchFamily="18" charset="0"/>
                <a:cs typeface="Times New Roman" pitchFamily="18" charset="0"/>
              </a:rPr>
              <a:t>Для </a:t>
            </a:r>
            <a:r>
              <a:rPr lang="uk-UA" sz="1800" i="1" dirty="0">
                <a:latin typeface="Times New Roman" pitchFamily="18" charset="0"/>
                <a:cs typeface="Times New Roman" pitchFamily="18" charset="0"/>
              </a:rPr>
              <a:t>державної реєстрації права власності на підставі договору іпотеки, що </a:t>
            </a:r>
            <a:r>
              <a:rPr lang="uk-UA" sz="1800" i="1" dirty="0" smtClean="0">
                <a:latin typeface="Times New Roman" pitchFamily="18" charset="0"/>
                <a:cs typeface="Times New Roman" pitchFamily="18" charset="0"/>
              </a:rPr>
              <a:t>містить застереження </a:t>
            </a:r>
            <a:r>
              <a:rPr lang="uk-UA" sz="1800" i="1" dirty="0">
                <a:latin typeface="Times New Roman" pitchFamily="18" charset="0"/>
                <a:cs typeface="Times New Roman" pitchFamily="18" charset="0"/>
              </a:rPr>
              <a:t>про задоволення вимог іпотекодержателя шляхом набуття права власності </a:t>
            </a:r>
            <a:r>
              <a:rPr lang="uk-UA" sz="1800" i="1" dirty="0" smtClean="0">
                <a:latin typeface="Times New Roman" pitchFamily="18" charset="0"/>
                <a:cs typeface="Times New Roman" pitchFamily="18" charset="0"/>
              </a:rPr>
              <a:t>на предмет іпотеки, також подаються:</a:t>
            </a:r>
            <a:r>
              <a:rPr lang="uk-UA" dirty="0"/>
              <a:t/>
            </a:r>
            <a:br>
              <a:rPr lang="uk-UA" dirty="0"/>
            </a:br>
            <a:endParaRPr lang="uk-UA" dirty="0"/>
          </a:p>
        </p:txBody>
      </p:sp>
      <p:graphicFrame>
        <p:nvGraphicFramePr>
          <p:cNvPr id="4" name="Содержимое 3"/>
          <p:cNvGraphicFramePr>
            <a:graphicFrameLocks noGrp="1"/>
          </p:cNvGraphicFramePr>
          <p:nvPr>
            <p:ph idx="1"/>
          </p:nvPr>
        </p:nvGraphicFramePr>
        <p:xfrm>
          <a:off x="683568" y="1124744"/>
          <a:ext cx="828092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67544" y="404665"/>
          <a:ext cx="8280920" cy="2448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5" name="Rectangle 1"/>
          <p:cNvSpPr>
            <a:spLocks noChangeArrowheads="1"/>
          </p:cNvSpPr>
          <p:nvPr/>
        </p:nvSpPr>
        <p:spPr bwMode="auto">
          <a:xfrm>
            <a:off x="1763688" y="3358383"/>
            <a:ext cx="698477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60000" algn="just" defTabSz="914400" rtl="0" eaLnBrk="1" fontAlgn="base" latinLnBrk="0" hangingPunct="1">
              <a:lnSpc>
                <a:spcPct val="100000"/>
              </a:lnSpc>
              <a:spcBef>
                <a:spcPct val="0"/>
              </a:spcBef>
              <a:spcAft>
                <a:spcPct val="0"/>
              </a:spcAft>
              <a:buClrTx/>
              <a:buSzTx/>
              <a:buFontTx/>
              <a:buNone/>
              <a:tabLst/>
            </a:pPr>
            <a:r>
              <a:rPr kumimoji="0" lang="uk-UA"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 разі подання документа, зазначеного в абзаці першому або четвертому підпункту 2 цього пункту, державна реєстрація проводиться після спливу 30-денного строку з моменту отримання адресатом вимоги, зазначеної у підпункті 1 цього пункту, якщо у такій вимозі не зазначений більш тривалий строк.</a:t>
            </a:r>
            <a:endParaRPr kumimoji="0" lang="uk-UA" sz="1800" b="0" i="1" u="none" strike="noStrike" cap="none" normalizeH="0" baseline="0" dirty="0" smtClean="0">
              <a:ln>
                <a:noFill/>
              </a:ln>
              <a:solidFill>
                <a:schemeClr val="tx1"/>
              </a:solidFill>
              <a:effectLst/>
              <a:latin typeface="Arial" pitchFamily="34" charset="0"/>
              <a:cs typeface="Arial" pitchFamily="34" charset="0"/>
            </a:endParaRPr>
          </a:p>
        </p:txBody>
      </p:sp>
      <p:pic>
        <p:nvPicPr>
          <p:cNvPr id="6" name="Рисунок 5" descr="images (1).jpg"/>
          <p:cNvPicPr>
            <a:picLocks noChangeAspect="1"/>
          </p:cNvPicPr>
          <p:nvPr/>
        </p:nvPicPr>
        <p:blipFill>
          <a:blip r:embed="rId7" cstate="print"/>
          <a:stretch>
            <a:fillRect/>
          </a:stretch>
        </p:blipFill>
        <p:spPr>
          <a:xfrm>
            <a:off x="395536" y="3356991"/>
            <a:ext cx="1224136" cy="1008113"/>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75856" y="692696"/>
            <a:ext cx="5410944" cy="1224136"/>
          </a:xfrm>
        </p:spPr>
        <p:txBody>
          <a:bodyPr>
            <a:normAutofit fontScale="90000"/>
          </a:bodyPr>
          <a:lstStyle/>
          <a:p>
            <a:r>
              <a:rPr lang="uk-UA" sz="2200" b="1">
                <a:latin typeface="Times New Roman" pitchFamily="18" charset="0"/>
                <a:cs typeface="Times New Roman" pitchFamily="18" charset="0"/>
              </a:rPr>
              <a:t>05.03.2020 </a:t>
            </a:r>
            <a:r>
              <a:rPr lang="uk-UA" sz="2200" b="1" smtClean="0">
                <a:latin typeface="Times New Roman" pitchFamily="18" charset="0"/>
                <a:cs typeface="Times New Roman" pitchFamily="18" charset="0"/>
              </a:rPr>
              <a:t>набула </a:t>
            </a:r>
            <a:r>
              <a:rPr lang="uk-UA" sz="2200" b="1" dirty="0">
                <a:latin typeface="Times New Roman" pitchFamily="18" charset="0"/>
                <a:cs typeface="Times New Roman" pitchFamily="18" charset="0"/>
              </a:rPr>
              <a:t>чинності постанова Кабінету Міністрів України від 12.02.2020 № 183 «Про внесення змін до опису і зразка спеціального бланка нотаріального документа»</a:t>
            </a:r>
            <a:r>
              <a:rPr lang="uk-UA" sz="2000" dirty="0"/>
              <a:t/>
            </a:r>
            <a:br>
              <a:rPr lang="uk-UA" sz="2000" dirty="0"/>
            </a:br>
            <a:r>
              <a:rPr lang="uk-UA" sz="2000" dirty="0"/>
              <a:t> </a:t>
            </a:r>
            <a:br>
              <a:rPr lang="uk-UA" sz="2000" dirty="0"/>
            </a:br>
            <a:endParaRPr lang="uk-UA" sz="2000" dirty="0"/>
          </a:p>
        </p:txBody>
      </p:sp>
      <p:sp>
        <p:nvSpPr>
          <p:cNvPr id="3" name="Содержимое 2"/>
          <p:cNvSpPr>
            <a:spLocks noGrp="1"/>
          </p:cNvSpPr>
          <p:nvPr>
            <p:ph idx="1"/>
          </p:nvPr>
        </p:nvSpPr>
        <p:spPr>
          <a:xfrm>
            <a:off x="457200" y="1916832"/>
            <a:ext cx="8229600" cy="4209331"/>
          </a:xfrm>
        </p:spPr>
        <p:txBody>
          <a:bodyPr>
            <a:noAutofit/>
          </a:bodyPr>
          <a:lstStyle/>
          <a:p>
            <a:pPr marL="0" indent="450000" algn="just">
              <a:lnSpc>
                <a:spcPct val="120000"/>
              </a:lnSpc>
              <a:spcBef>
                <a:spcPts val="0"/>
              </a:spcBef>
              <a:buNone/>
            </a:pPr>
            <a:r>
              <a:rPr lang="uk-UA" sz="1900" dirty="0">
                <a:latin typeface="Times New Roman" pitchFamily="18" charset="0"/>
                <a:cs typeface="Times New Roman" pitchFamily="18" charset="0"/>
              </a:rPr>
              <a:t>Зазначеною постановою внесено зміни до опису і зразка спеціального бланка нотаріального документа шляхом викладення їх в новій редакції</a:t>
            </a:r>
            <a:r>
              <a:rPr lang="uk-UA" sz="1900" dirty="0" smtClean="0">
                <a:latin typeface="Times New Roman" pitchFamily="18" charset="0"/>
                <a:cs typeface="Times New Roman" pitchFamily="18" charset="0"/>
              </a:rPr>
              <a:t>.</a:t>
            </a:r>
            <a:endParaRPr lang="uk-UA" sz="1900" dirty="0">
              <a:latin typeface="Times New Roman" pitchFamily="18" charset="0"/>
              <a:cs typeface="Times New Roman" pitchFamily="18" charset="0"/>
            </a:endParaRPr>
          </a:p>
          <a:p>
            <a:pPr marL="0" indent="450000" algn="just">
              <a:lnSpc>
                <a:spcPct val="120000"/>
              </a:lnSpc>
              <a:spcBef>
                <a:spcPts val="0"/>
              </a:spcBef>
              <a:buNone/>
            </a:pPr>
            <a:r>
              <a:rPr lang="uk-UA" sz="1900" dirty="0">
                <a:latin typeface="Times New Roman" pitchFamily="18" charset="0"/>
                <a:cs typeface="Times New Roman" pitchFamily="18" charset="0"/>
              </a:rPr>
              <a:t>Нагадуємо, що відповідно до статті 34 Закону України «Про нотаріат» тексти договорів, заповітів, довіреностей, свідоцтв, актів про морські протести та протести векселів, перекладів у разі засвідчення нотаріусом вірності перекладу документа з однієї мови на іншу, заяв, на яких нотаріусом засвідчується справжність підпису (за винятком тих примірників, що залишаються у справах нотаріуса), а також дублікатів нотаріальних документів, рішень юридичних осіб, актів приймання-передачі частки (частини частки) у статутному капіталі, актів про передання нерухомого майна до та зі статутних капіталів юридичних осіб, передавальних актів, розподільчих балансів, а також інших документів, визначених законами, викладаються на спеціальних бланках нотаріальних документів.</a:t>
            </a:r>
          </a:p>
          <a:p>
            <a:endParaRPr lang="uk-UA" sz="1900" dirty="0"/>
          </a:p>
        </p:txBody>
      </p:sp>
      <p:sp>
        <p:nvSpPr>
          <p:cNvPr id="12290" name="AutoShape 2" descr="Запроваджено новий зразок спецбланків нотаріальних документів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5" name="Рисунок 4" descr="штамп.jpg"/>
          <p:cNvPicPr>
            <a:picLocks noChangeAspect="1"/>
          </p:cNvPicPr>
          <p:nvPr/>
        </p:nvPicPr>
        <p:blipFill>
          <a:blip r:embed="rId2" cstate="print"/>
          <a:stretch>
            <a:fillRect/>
          </a:stretch>
        </p:blipFill>
        <p:spPr>
          <a:xfrm>
            <a:off x="179512" y="260648"/>
            <a:ext cx="3067050" cy="1485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27784" y="274638"/>
            <a:ext cx="6059016" cy="1786210"/>
          </a:xfrm>
        </p:spPr>
        <p:txBody>
          <a:bodyPr>
            <a:normAutofit fontScale="90000"/>
          </a:bodyPr>
          <a:lstStyle/>
          <a:p>
            <a:r>
              <a:rPr lang="az-Cyrl-AZ" sz="2000" b="1" dirty="0">
                <a:latin typeface="Times New Roman" pitchFamily="18" charset="0"/>
                <a:cs typeface="Times New Roman" pitchFamily="18" charset="0"/>
              </a:rPr>
              <a:t>07.03.2020 набрав чинності наказ Міністерства юстиції України від 27 лютого 2020 року № 702/5 «Про внесення змін </a:t>
            </a:r>
            <a:r>
              <a:rPr lang="az-Cyrl-AZ" sz="2000" b="1" dirty="0" smtClean="0">
                <a:latin typeface="Times New Roman" pitchFamily="18" charset="0"/>
                <a:cs typeface="Times New Roman" pitchFamily="18" charset="0"/>
              </a:rPr>
              <a:t>до Порядку проставлення апостиля </a:t>
            </a:r>
            <a:r>
              <a:rPr lang="az-Cyrl-AZ" sz="2000" b="1" dirty="0">
                <a:latin typeface="Times New Roman" pitchFamily="18" charset="0"/>
                <a:cs typeface="Times New Roman" pitchFamily="18" charset="0"/>
              </a:rPr>
              <a:t>на офіційних документах, що видаються органами </a:t>
            </a:r>
            <a:r>
              <a:rPr lang="az-Cyrl-AZ" sz="2000" b="1" dirty="0" smtClean="0">
                <a:latin typeface="Times New Roman" pitchFamily="18" charset="0"/>
                <a:cs typeface="Times New Roman" pitchFamily="18" charset="0"/>
              </a:rPr>
              <a:t>юстиції </a:t>
            </a:r>
            <a:r>
              <a:rPr lang="az-Cyrl-AZ" sz="2000" b="1" dirty="0">
                <a:latin typeface="Times New Roman" pitchFamily="18" charset="0"/>
                <a:cs typeface="Times New Roman" pitchFamily="18" charset="0"/>
              </a:rPr>
              <a:t>та судами, а також на документах, що оформляються нотаріусами України»</a:t>
            </a:r>
            <a:r>
              <a:rPr lang="uk-UA" sz="2000" dirty="0"/>
              <a:t/>
            </a:r>
            <a:br>
              <a:rPr lang="uk-UA" sz="2000" dirty="0"/>
            </a:br>
            <a:endParaRPr lang="uk-UA" sz="2000" dirty="0"/>
          </a:p>
        </p:txBody>
      </p:sp>
      <p:sp>
        <p:nvSpPr>
          <p:cNvPr id="3" name="Содержимое 2"/>
          <p:cNvSpPr>
            <a:spLocks noGrp="1"/>
          </p:cNvSpPr>
          <p:nvPr>
            <p:ph idx="1"/>
          </p:nvPr>
        </p:nvSpPr>
        <p:spPr>
          <a:xfrm>
            <a:off x="467544" y="2060848"/>
            <a:ext cx="8229600" cy="3600400"/>
          </a:xfrm>
        </p:spPr>
        <p:txBody>
          <a:bodyPr>
            <a:normAutofit/>
          </a:bodyPr>
          <a:lstStyle/>
          <a:p>
            <a:pPr marL="0" indent="450000" algn="just">
              <a:spcBef>
                <a:spcPts val="0"/>
              </a:spcBef>
              <a:buNone/>
            </a:pPr>
            <a:r>
              <a:rPr lang="uk-UA" sz="2000" dirty="0">
                <a:latin typeface="Times New Roman" pitchFamily="18" charset="0"/>
                <a:cs typeface="Times New Roman" pitchFamily="18" charset="0"/>
              </a:rPr>
              <a:t>Зазначені зміни надають нотаріусам повноваження з прийняття та видачі документів для </a:t>
            </a:r>
            <a:r>
              <a:rPr lang="uk-UA" sz="2000" dirty="0" err="1">
                <a:latin typeface="Times New Roman" pitchFamily="18" charset="0"/>
                <a:cs typeface="Times New Roman" pitchFamily="18" charset="0"/>
              </a:rPr>
              <a:t>проставлення</a:t>
            </a:r>
            <a:r>
              <a:rPr lang="uk-UA" sz="2000" dirty="0">
                <a:latin typeface="Times New Roman" pitchFamily="18" charset="0"/>
                <a:cs typeface="Times New Roman" pitchFamily="18" charset="0"/>
              </a:rPr>
              <a:t> </a:t>
            </a:r>
            <a:r>
              <a:rPr lang="uk-UA" sz="2000" dirty="0" err="1">
                <a:latin typeface="Times New Roman" pitchFamily="18" charset="0"/>
                <a:cs typeface="Times New Roman" pitchFamily="18" charset="0"/>
              </a:rPr>
              <a:t>апостиля</a:t>
            </a:r>
            <a:r>
              <a:rPr lang="uk-UA" sz="2000" dirty="0">
                <a:latin typeface="Times New Roman" pitchFamily="18" charset="0"/>
                <a:cs typeface="Times New Roman" pitchFamily="18" charset="0"/>
              </a:rPr>
              <a:t> на офіційних документах, що оформляються нотаріусами України, а також на документах, що видаються органами юстиції та судами.</a:t>
            </a:r>
          </a:p>
          <a:p>
            <a:pPr marL="0" indent="450000" algn="just">
              <a:spcBef>
                <a:spcPts val="0"/>
              </a:spcBef>
              <a:buNone/>
            </a:pPr>
            <a:r>
              <a:rPr lang="uk-UA" sz="2000" dirty="0">
                <a:latin typeface="Times New Roman" pitchFamily="18" charset="0"/>
                <a:cs typeface="Times New Roman" pitchFamily="18" charset="0"/>
              </a:rPr>
              <a:t>Враховуючи, що значну кількість документів, які подаються для </a:t>
            </a:r>
            <a:r>
              <a:rPr lang="uk-UA" sz="2000" dirty="0" err="1">
                <a:latin typeface="Times New Roman" pitchFamily="18" charset="0"/>
                <a:cs typeface="Times New Roman" pitchFamily="18" charset="0"/>
              </a:rPr>
              <a:t>проставлення</a:t>
            </a:r>
            <a:r>
              <a:rPr lang="uk-UA" sz="2000" dirty="0">
                <a:latin typeface="Times New Roman" pitchFamily="18" charset="0"/>
                <a:cs typeface="Times New Roman" pitchFamily="18" charset="0"/>
              </a:rPr>
              <a:t> </a:t>
            </a:r>
            <a:r>
              <a:rPr lang="uk-UA" sz="2000" dirty="0" err="1">
                <a:latin typeface="Times New Roman" pitchFamily="18" charset="0"/>
                <a:cs typeface="Times New Roman" pitchFamily="18" charset="0"/>
              </a:rPr>
              <a:t>апостиля</a:t>
            </a:r>
            <a:r>
              <a:rPr lang="uk-UA" sz="2000" dirty="0">
                <a:latin typeface="Times New Roman" pitchFamily="18" charset="0"/>
                <a:cs typeface="Times New Roman" pitchFamily="18" charset="0"/>
              </a:rPr>
              <a:t>, складають саме документи, оформлені нотаріусами, залучення нотаріусів до участі у процедурах </a:t>
            </a:r>
            <a:r>
              <a:rPr lang="uk-UA" sz="2000" dirty="0" err="1">
                <a:latin typeface="Times New Roman" pitchFamily="18" charset="0"/>
                <a:cs typeface="Times New Roman" pitchFamily="18" charset="0"/>
              </a:rPr>
              <a:t>проставлення</a:t>
            </a:r>
            <a:r>
              <a:rPr lang="uk-UA" sz="2000" dirty="0">
                <a:latin typeface="Times New Roman" pitchFamily="18" charset="0"/>
                <a:cs typeface="Times New Roman" pitchFamily="18" charset="0"/>
              </a:rPr>
              <a:t> </a:t>
            </a:r>
            <a:r>
              <a:rPr lang="uk-UA" sz="2000" dirty="0" err="1">
                <a:latin typeface="Times New Roman" pitchFamily="18" charset="0"/>
                <a:cs typeface="Times New Roman" pitchFamily="18" charset="0"/>
              </a:rPr>
              <a:t>апостиля</a:t>
            </a:r>
            <a:r>
              <a:rPr lang="uk-UA" sz="2000" dirty="0">
                <a:latin typeface="Times New Roman" pitchFamily="18" charset="0"/>
                <a:cs typeface="Times New Roman" pitchFamily="18" charset="0"/>
              </a:rPr>
              <a:t> значно спростить вказану послугу та зробить її більш зручною для громадян. Зміни запроваджені з метою створення умов для ефективного обслуговування громадян за принципом «єдиного циклу та в одному місці» </a:t>
            </a:r>
          </a:p>
          <a:p>
            <a:endParaRPr lang="uk-UA" sz="2000" dirty="0"/>
          </a:p>
        </p:txBody>
      </p:sp>
      <p:pic>
        <p:nvPicPr>
          <p:cNvPr id="5" name="Рисунок 4" descr="нотаріуси апостиль.jpg"/>
          <p:cNvPicPr>
            <a:picLocks noChangeAspect="1"/>
          </p:cNvPicPr>
          <p:nvPr/>
        </p:nvPicPr>
        <p:blipFill>
          <a:blip r:embed="rId2" cstate="print"/>
          <a:stretch>
            <a:fillRect/>
          </a:stretch>
        </p:blipFill>
        <p:spPr>
          <a:xfrm>
            <a:off x="251520" y="188640"/>
            <a:ext cx="2590800" cy="1762125"/>
          </a:xfrm>
          <a:prstGeom prst="rect">
            <a:avLst/>
          </a:prstGeom>
          <a:ln>
            <a:noFill/>
          </a:ln>
          <a:effectLst>
            <a:softEdge rad="112500"/>
          </a:effectLst>
          <a:scene3d>
            <a:camera prst="isometricOffAxis1Right"/>
            <a:lightRig rig="threePt" dir="t"/>
          </a:scene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3768" y="404664"/>
            <a:ext cx="6203032" cy="1012974"/>
          </a:xfrm>
        </p:spPr>
        <p:txBody>
          <a:bodyPr>
            <a:normAutofit fontScale="90000"/>
          </a:bodyPr>
          <a:lstStyle/>
          <a:p>
            <a:r>
              <a:rPr lang="uk-UA" sz="2000" b="1" dirty="0">
                <a:latin typeface="Times New Roman" pitchFamily="18" charset="0"/>
                <a:cs typeface="Times New Roman" pitchFamily="18" charset="0"/>
              </a:rPr>
              <a:t>18.03.2020 набрали чинності постанова Кабінету Міністрів України «Про ліквідацію Державної архітектурно-будівельної інспекції та внесення змін до деяких постанов Кабінету Міністрів України» від 13.03.2020 № 218 та постанова Кабінету Міністрів України «Про оптимізацію органів державного архітектурно-будівельного контролю та нагляду» від 13.03.2020 № </a:t>
            </a:r>
            <a:r>
              <a:rPr lang="uk-UA" sz="2000" b="1" dirty="0" smtClean="0">
                <a:latin typeface="Times New Roman" pitchFamily="18" charset="0"/>
                <a:cs typeface="Times New Roman" pitchFamily="18" charset="0"/>
              </a:rPr>
              <a:t>219</a:t>
            </a:r>
            <a:endParaRPr lang="uk-UA" sz="20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916832"/>
            <a:ext cx="8229600" cy="4680520"/>
          </a:xfrm>
        </p:spPr>
        <p:txBody>
          <a:bodyPr>
            <a:normAutofit fontScale="85000" lnSpcReduction="20000"/>
          </a:bodyPr>
          <a:lstStyle/>
          <a:p>
            <a:pPr marL="0" indent="450000" algn="just">
              <a:lnSpc>
                <a:spcPct val="110000"/>
              </a:lnSpc>
              <a:spcBef>
                <a:spcPts val="0"/>
              </a:spcBef>
              <a:buNone/>
            </a:pPr>
            <a:r>
              <a:rPr lang="uk-UA" sz="2100" dirty="0">
                <a:latin typeface="Times New Roman" pitchFamily="18" charset="0"/>
                <a:cs typeface="Times New Roman" pitchFamily="18" charset="0"/>
              </a:rPr>
              <a:t>Зазначеними постановами ліквідовано Державну архітектурно-будівельну інспекцію. Утворено Державну сервісну службу містобудування України як центральний орган виконавчої влади, діяльність якого спрямовується та координується Кабінетом Міністрів України через Міністра розвитку громад та територій. Затверджено положення про Державну сервісну службу містобудування України. Установлено, що Державна архітектурно-будівельна інспекція продовжує здійснювати повноваження та функції до завершення здійснення заходів з утворення Державної сервісної служби містобудування.</a:t>
            </a:r>
          </a:p>
          <a:p>
            <a:pPr marL="0" indent="450000" algn="just">
              <a:lnSpc>
                <a:spcPct val="110000"/>
              </a:lnSpc>
              <a:spcBef>
                <a:spcPts val="0"/>
              </a:spcBef>
              <a:buNone/>
            </a:pPr>
            <a:r>
              <a:rPr lang="uk-UA" sz="2100" dirty="0">
                <a:latin typeface="Times New Roman" pitchFamily="18" charset="0"/>
                <a:cs typeface="Times New Roman" pitchFamily="18" charset="0"/>
              </a:rPr>
              <a:t>Відповідно до пункту 1 Положення про Державну сервісну службу містобудування України Державна сервісна служба містобудування України (</a:t>
            </a:r>
            <a:r>
              <a:rPr lang="uk-UA" sz="2100" dirty="0" err="1">
                <a:latin typeface="Times New Roman" pitchFamily="18" charset="0"/>
                <a:cs typeface="Times New Roman" pitchFamily="18" charset="0"/>
              </a:rPr>
              <a:t>Держсервісбуд</a:t>
            </a:r>
            <a:r>
              <a:rPr lang="uk-UA" sz="2100" dirty="0">
                <a:latin typeface="Times New Roman" pitchFamily="18" charset="0"/>
                <a:cs typeface="Times New Roman" pitchFamily="18" charset="0"/>
              </a:rPr>
              <a:t>) є центральним органом виконавчої влади, діяльність якого спрямовується і координується Кабінетом Міністрів України через Міністра розвитку громад та територій (далі - Міністр) і який реалізує державну політику з питань державного архітектурно-будівельного контролю та нагляду в частині надання (отримання, реєстрації), відмови у видачі чи анулювання (скасування) документів, що дають право на виконання підготовчих та будівельних робіт, прийняття в експлуатацію закінчених будівництвом об'єктів.</a:t>
            </a:r>
          </a:p>
          <a:p>
            <a:endParaRPr lang="uk-UA" sz="2000" dirty="0"/>
          </a:p>
        </p:txBody>
      </p:sp>
      <p:pic>
        <p:nvPicPr>
          <p:cNvPr id="5" name="Рисунок 4" descr="ЛІКВІДОВАНО ДАБІ.jpg"/>
          <p:cNvPicPr>
            <a:picLocks noChangeAspect="1"/>
          </p:cNvPicPr>
          <p:nvPr/>
        </p:nvPicPr>
        <p:blipFill>
          <a:blip r:embed="rId2" cstate="print"/>
          <a:stretch>
            <a:fillRect/>
          </a:stretch>
        </p:blipFill>
        <p:spPr>
          <a:xfrm>
            <a:off x="179512" y="188640"/>
            <a:ext cx="2376264" cy="16561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1844824"/>
            <a:ext cx="8291264" cy="4281339"/>
          </a:xfrm>
        </p:spPr>
        <p:txBody>
          <a:bodyPr>
            <a:normAutofit/>
          </a:bodyPr>
          <a:lstStyle/>
          <a:p>
            <a:pPr marL="0" indent="450000" algn="just">
              <a:spcBef>
                <a:spcPts val="0"/>
              </a:spcBef>
              <a:buNone/>
            </a:pPr>
            <a:r>
              <a:rPr lang="uk-UA" sz="2000" dirty="0">
                <a:latin typeface="Times New Roman" pitchFamily="18" charset="0"/>
                <a:cs typeface="Times New Roman" pitchFamily="18" charset="0"/>
              </a:rPr>
              <a:t>Крім того, утворено Державну інспекцію містобудування України як центральний орган виконавчої влади, діяльність якого спрямовується та координується Кабінетом Міністрів України через Міністра розвитку громад та територій і який реалізує державну політику з питань державного архітектурно-будівельного контролю та нагляду та Державне агентство з технічного регулювання у містобудуванні України як центральний орган виконавчої влади, діяльність якого спрямовується та координується Кабінетом Міністрів України через Міністра розвитку громад та територій і який реалізує державну політику з питань технічного регулювання у сфері містобудування.</a:t>
            </a:r>
          </a:p>
          <a:p>
            <a:endParaRPr lang="uk-UA" sz="2000" dirty="0"/>
          </a:p>
        </p:txBody>
      </p:sp>
      <p:pic>
        <p:nvPicPr>
          <p:cNvPr id="4" name="Рисунок 3" descr="містобудування.jpg"/>
          <p:cNvPicPr>
            <a:picLocks noChangeAspect="1"/>
          </p:cNvPicPr>
          <p:nvPr/>
        </p:nvPicPr>
        <p:blipFill>
          <a:blip r:embed="rId2" cstate="print"/>
          <a:stretch>
            <a:fillRect/>
          </a:stretch>
        </p:blipFill>
        <p:spPr>
          <a:xfrm>
            <a:off x="2195736" y="0"/>
            <a:ext cx="4680520" cy="1772816"/>
          </a:xfrm>
          <a:prstGeom prst="rect">
            <a:avLst/>
          </a:prstGeom>
          <a:solidFill>
            <a:schemeClr val="accent1">
              <a:lumMod val="60000"/>
              <a:lumOff val="40000"/>
            </a:schemeClr>
          </a:solidFill>
          <a:ln>
            <a:noFill/>
          </a:ln>
          <a:effectLst>
            <a:softEdge rad="112500"/>
          </a:effectLst>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2134</Words>
  <Application>Microsoft Office PowerPoint</Application>
  <PresentationFormat>Экран (4:3)</PresentationFormat>
  <Paragraphs>89</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Новели законодавства України та судова практика у сфері державної реєстрації</vt:lpstr>
      <vt:lpstr>06.03.2020 набрав чинності наказ Міністерства юстиції України від 20.02.2020 № 622/5, яким внесено зміни до Положення про Єдиний реєстр довіреностей, затвердженого наказом Мін’юсту від 28.12.2006 № 111/5</vt:lpstr>
      <vt:lpstr>06 березня 2020 року набула чинності постанова Кабінету Міністрів України від 26 лютого 2020 р. № 189 «Про внесення зміни до Порядку державної реєстрації речових прав на нерухоме майно та їх обтяжень»</vt:lpstr>
      <vt:lpstr>  Для державної реєстрації права власності на підставі договору іпотеки, що містить застереження про задоволення вимог іпотекодержателя шляхом набуття права власності на предмет іпотеки, також подаються: </vt:lpstr>
      <vt:lpstr>Презентация PowerPoint</vt:lpstr>
      <vt:lpstr>05.03.2020 набула чинності постанова Кабінету Міністрів України від 12.02.2020 № 183 «Про внесення змін до опису і зразка спеціального бланка нотаріального документа»   </vt:lpstr>
      <vt:lpstr>07.03.2020 набрав чинності наказ Міністерства юстиції України від 27 лютого 2020 року № 702/5 «Про внесення змін до Порядку проставлення апостиля на офіційних документах, що видаються органами юстиції та судами, а також на документах, що оформляються нотаріусами України» </vt:lpstr>
      <vt:lpstr>18.03.2020 набрали чинності постанова Кабінету Міністрів України «Про ліквідацію Державної архітектурно-будівельної інспекції та внесення змін до деяких постанов Кабінету Міністрів України» від 13.03.2020 № 218 та постанова Кабінету Міністрів України «Про оптимізацію органів державного архітектурно-будівельного контролю та нагляду» від 13.03.2020 № 219</vt:lpstr>
      <vt:lpstr>Презентация PowerPoint</vt:lpstr>
      <vt:lpstr>17.03.2020 набрав чинності Закон України «Про внесення змін до деяких законодавчих актів України, спрямованих на запобігання виникненню і поширенню коронавірусної хвороби (COVID-19)» від 17.03.2020 № 530-IX </vt:lpstr>
      <vt:lpstr>Презентация PowerPoint</vt:lpstr>
      <vt:lpstr>Презентация PowerPoint</vt:lpstr>
      <vt:lpstr>Презентация PowerPoint</vt:lpstr>
      <vt:lpstr>Презентация PowerPoint</vt:lpstr>
      <vt:lpstr>Наказ Міністерства юстиції України від 20.03.2020 № 1162/5 «Про внесення змін до деяких нормативно-правових актів Міністерства юстиції України», зареєстрований у Міністерстві юстиції України 23.03.2020 за  № 295/34578 (далі – Наказ № 1162/5) </vt:lpstr>
      <vt:lpstr>Презентация PowerPoint</vt:lpstr>
      <vt:lpstr>Презентация PowerPoint</vt:lpstr>
      <vt:lpstr>Постанова КГС ВС від 11.03.2020 № 922/1286/19</vt:lpstr>
      <vt:lpstr>Ухвала КГС ВС від 26.02.2020 № 907/29/19</vt:lpstr>
      <vt:lpstr>Ухвала КЦС ВС від 19.02.2020 № 296/443/16-ц</vt:lpstr>
    </vt:vector>
  </TitlesOfParts>
  <Company>Krokoz™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Пользователь</cp:lastModifiedBy>
  <cp:revision>32</cp:revision>
  <dcterms:created xsi:type="dcterms:W3CDTF">2020-04-02T07:25:58Z</dcterms:created>
  <dcterms:modified xsi:type="dcterms:W3CDTF">2020-04-13T08:00:36Z</dcterms:modified>
</cp:coreProperties>
</file>